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9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5" r:id="rId18"/>
    <p:sldId id="273" r:id="rId19"/>
    <p:sldId id="274" r:id="rId20"/>
    <p:sldId id="275" r:id="rId21"/>
    <p:sldId id="276" r:id="rId22"/>
    <p:sldId id="277" r:id="rId23"/>
    <p:sldId id="296" r:id="rId24"/>
    <p:sldId id="294" r:id="rId25"/>
    <p:sldId id="279" r:id="rId26"/>
    <p:sldId id="29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8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23D"/>
    <a:srgbClr val="99B3CC"/>
    <a:srgbClr val="FF99FF"/>
    <a:srgbClr val="660066"/>
    <a:srgbClr val="800080"/>
    <a:srgbClr val="FF3300"/>
    <a:srgbClr val="FF99CC"/>
    <a:srgbClr val="FFCCCC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E8B05-EFC8-47BE-8D12-FA429C03625E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3C70-8B75-49A4-B392-7542E2F90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3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183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909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Use comments from your own students here </a:t>
            </a:r>
            <a:r>
              <a:rPr lang="en-IE" dirty="0" err="1"/>
              <a:t>eg</a:t>
            </a:r>
            <a:r>
              <a:rPr lang="en-IE" dirty="0"/>
              <a:t> Orientation,</a:t>
            </a:r>
            <a:r>
              <a:rPr lang="en-IE" baseline="0" dirty="0"/>
              <a:t> </a:t>
            </a:r>
            <a:r>
              <a:rPr lang="en-IE" baseline="0" dirty="0" err="1"/>
              <a:t>etc</a:t>
            </a:r>
            <a:r>
              <a:rPr lang="en-IE" dirty="0"/>
              <a:t>:</a:t>
            </a:r>
          </a:p>
          <a:p>
            <a:endParaRPr lang="en-IE" dirty="0"/>
          </a:p>
          <a:p>
            <a:r>
              <a:rPr lang="en-IE" dirty="0"/>
              <a:t>“Orientation was the best, it took the fear out of going to college”</a:t>
            </a:r>
          </a:p>
          <a:p>
            <a:r>
              <a:rPr lang="en-IE" dirty="0"/>
              <a:t>Or</a:t>
            </a:r>
          </a:p>
          <a:p>
            <a:r>
              <a:rPr lang="en-IE" dirty="0"/>
              <a:t>I made new friends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304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591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560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547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377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3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6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9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3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7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4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i.ie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15" y="67340"/>
            <a:ext cx="111678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0" b="1" dirty="0">
                <a:solidFill>
                  <a:srgbClr val="F7E2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HEAR</a:t>
            </a:r>
            <a:br>
              <a:rPr lang="en-GB" sz="14000" b="1" dirty="0">
                <a:solidFill>
                  <a:srgbClr val="F7E2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Education Access Route</a:t>
            </a:r>
          </a:p>
          <a:p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39" y="6002688"/>
            <a:ext cx="1689608" cy="560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4608" y="4432916"/>
            <a:ext cx="4070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chemeClr val="bg1"/>
                </a:solidFill>
              </a:rPr>
              <a:t>School Presentation</a:t>
            </a:r>
            <a:r>
              <a:rPr lang="en-G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endParaRPr lang="en-GB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51015" y="6601523"/>
            <a:ext cx="5844985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01"/>
          <a:stretch/>
        </p:blipFill>
        <p:spPr>
          <a:xfrm>
            <a:off x="71566" y="73556"/>
            <a:ext cx="10118553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479074" y="391222"/>
            <a:ext cx="71773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something for </a:t>
            </a:r>
            <a:r>
              <a:rPr lang="en-IE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/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college.</a:t>
            </a:r>
            <a:r>
              <a:rPr lang="en-IE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E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534830" y="190500"/>
            <a:ext cx="83965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Business…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Engineering…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Sciences…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Medicine…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IT…</a:t>
            </a: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2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919" y="601723"/>
            <a:ext cx="62355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E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Oval Callout 5"/>
          <p:cNvSpPr/>
          <p:nvPr/>
        </p:nvSpPr>
        <p:spPr>
          <a:xfrm>
            <a:off x="624468" y="601723"/>
            <a:ext cx="9675233" cy="55810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IE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Clubs &amp; Societies…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Athletics…Gaelic Football…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Mountaineering…Drama…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Film…Dance…</a:t>
            </a:r>
          </a:p>
          <a:p>
            <a:pPr lvl="0" algn="ctr"/>
            <a:endParaRPr lang="en-IE" sz="3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IE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Volunteer…</a:t>
            </a:r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difference.</a:t>
            </a:r>
          </a:p>
          <a:p>
            <a:pPr lvl="0" algn="ctr"/>
            <a:endParaRPr lang="en-IE" sz="36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20" y="6182723"/>
            <a:ext cx="1378240" cy="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9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0" y="1831385"/>
            <a:ext cx="10515600" cy="4351338"/>
          </a:xfrm>
        </p:spPr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7641" y="4089811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862" y="905"/>
            <a:ext cx="5363969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Applying for a grant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4264" y="1391512"/>
            <a:ext cx="86672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is </a:t>
            </a:r>
            <a:r>
              <a:rPr lang="en-US" sz="4800" b="1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SUSI grant.</a:t>
            </a:r>
          </a:p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rgbClr val="32295A"/>
                </a:solidFill>
                <a:latin typeface="Myriad Pro" pitchFamily="34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7522" y="3243831"/>
            <a:ext cx="9656956" cy="2954655"/>
          </a:xfrm>
          <a:prstGeom prst="rect">
            <a:avLst/>
          </a:prstGeom>
          <a:solidFill>
            <a:srgbClr val="32295A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apply to HEAR, 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also apply to SUSI 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think you may be eligible</a:t>
            </a:r>
            <a:r>
              <a:rPr lang="en-IE" sz="3600" dirty="0">
                <a:solidFill>
                  <a:schemeClr val="bg1"/>
                </a:solidFill>
              </a:rPr>
              <a:t>.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581" y="296694"/>
            <a:ext cx="1276350" cy="771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293" y="1362300"/>
            <a:ext cx="10034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Nationality</a:t>
            </a:r>
            <a:r>
              <a:rPr lang="en-IE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Irish, EU, EEA, Swiss nationals or have specific leave to remain in the State.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Residency: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 of last 5 years in Ireland, EU, EEA or  Switzerland.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Progression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education – NFQ levels 5-10.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College/Course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‘Reckonable’ Income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(Class - Dependent/Independent)</a:t>
            </a:r>
            <a:r>
              <a:rPr lang="en-IE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		</a:t>
            </a:r>
            <a:r>
              <a:rPr lang="en-IE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www.susi.ie/undergraduate-income-threshold-and-grant-award-rates/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258" y="34494"/>
            <a:ext cx="749115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Key Eligibility Criteria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0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821" y="305128"/>
            <a:ext cx="1276350" cy="7715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81961" y="408981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049" y="1256077"/>
            <a:ext cx="9797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the website: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 </a:t>
            </a:r>
            <a:b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Eligibility Reckoner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 form: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 the SUSI option to share your college acceptance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early: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requested documentation: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and on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9696" y="4103317"/>
            <a:ext cx="56439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www.susi.ie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support@susi.ie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</a:t>
            </a:r>
            <a:r>
              <a:rPr lang="en-I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susisupport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</a:t>
            </a:r>
            <a:r>
              <a:rPr lang="en-I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susihelpdesk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Telephone helpdesk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0818 888 777</a:t>
            </a:r>
          </a:p>
        </p:txBody>
      </p:sp>
      <p:sp>
        <p:nvSpPr>
          <p:cNvPr id="27" name="Pentagon 26"/>
          <p:cNvSpPr/>
          <p:nvPr/>
        </p:nvSpPr>
        <p:spPr>
          <a:xfrm>
            <a:off x="674457" y="4473421"/>
            <a:ext cx="3700530" cy="765471"/>
          </a:xfrm>
          <a:prstGeom prst="homePlate">
            <a:avLst/>
          </a:prstGeom>
          <a:solidFill>
            <a:srgbClr val="230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4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Contact SUSI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400" y="100985"/>
            <a:ext cx="749115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Key Eligibility Criteria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2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207886"/>
            <a:ext cx="1065870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points CAO offers </a:t>
            </a:r>
            <a:r>
              <a:rPr lang="en-IE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participating colleges provided you meet the minimum entry requirements.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936422"/>
            <a:ext cx="1090939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Post-entry supports </a:t>
            </a:r>
            <a:r>
              <a:rPr lang="en-I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such as financial, academic, social and personal.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8910" y="282053"/>
            <a:ext cx="5525872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apply to HEAR?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4866" y="1797763"/>
            <a:ext cx="10121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example: If the Leaving Certificate points for a course are 366 points, an eligible HEAR applicant could be offered a place with a lower points score e.g. 356 points.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need to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entry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IE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 requirements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considered for a HEAR reduced points offer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amount of points a particular course is reduced by is dependent 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number of places on the course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reserved HEAR places on the course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HEAR eligible applicants competing for these reserved places.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reduction in points for HEAR places can vary every year.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337" y="97694"/>
            <a:ext cx="4591321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HEAR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7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9337" y="97694"/>
            <a:ext cx="4206601" cy="1872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I apply?</a:t>
            </a:r>
            <a:b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600" b="1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Indicators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668" y="2148572"/>
            <a:ext cx="11154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your household income on or below €46,790 in 2022?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or your family have a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Card/GP Visit Card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your parents/guardians receive a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means-tested social welfare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 for at least 26 weeks in 2022?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your parents’ or guardians’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 status under-represented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Higher Education? 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attended a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DEIS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level school for five years?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live in an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concentrated disadvantage?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258730" y="381000"/>
            <a:ext cx="71773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32295A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IE" sz="6000" dirty="0">
                <a:solidFill>
                  <a:prstClr val="white"/>
                </a:solidFill>
                <a:cs typeface="Arial" panose="020B0604020202020204" pitchFamily="34" charset="0"/>
              </a:rPr>
              <a:t>Talk to your Parent/</a:t>
            </a:r>
          </a:p>
          <a:p>
            <a:pPr lvl="0" algn="ctr"/>
            <a:r>
              <a:rPr lang="en-IE" sz="6000" dirty="0">
                <a:solidFill>
                  <a:prstClr val="white"/>
                </a:solidFill>
                <a:cs typeface="Arial" panose="020B0604020202020204" pitchFamily="34" charset="0"/>
              </a:rPr>
              <a:t>Guardian.</a:t>
            </a:r>
            <a:endParaRPr lang="en-IE" sz="4400" b="1" dirty="0">
              <a:solidFill>
                <a:schemeClr val="bg1"/>
              </a:solidFill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5777654" y="2459307"/>
            <a:ext cx="3920416" cy="3437027"/>
          </a:xfrm>
          <a:prstGeom prst="wedgeEllipseCallou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</a:p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en-IE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/>
            <a:r>
              <a:rPr lang="en-IE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</a:p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to go?</a:t>
            </a:r>
            <a:endParaRPr lang="en-IE" sz="4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78" y="971841"/>
            <a:ext cx="215882" cy="8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36" y="4884234"/>
            <a:ext cx="203818" cy="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44" y="5519791"/>
            <a:ext cx="695267" cy="2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03" y="5807411"/>
            <a:ext cx="85718" cy="1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1920443" y="349967"/>
            <a:ext cx="4387062" cy="3674548"/>
          </a:xfrm>
          <a:prstGeom prst="wedgeEllipseCallout">
            <a:avLst>
              <a:gd name="adj1" fmla="val 24745"/>
              <a:gd name="adj2" fmla="val 65412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to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college?</a:t>
            </a: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411" y="914687"/>
            <a:ext cx="11519210" cy="4583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meet the </a:t>
            </a:r>
          </a:p>
          <a:p>
            <a:pPr lvl="0" algn="ctr">
              <a:lnSpc>
                <a:spcPct val="150000"/>
              </a:lnSpc>
            </a:pP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income limit </a:t>
            </a:r>
          </a:p>
          <a:p>
            <a:pPr lvl="0" algn="ctr">
              <a:lnSpc>
                <a:spcPct val="150000"/>
              </a:lnSpc>
            </a:pP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</a:t>
            </a:r>
          </a:p>
          <a:p>
            <a:pPr lvl="0" algn="ctr">
              <a:lnSpc>
                <a:spcPct val="150000"/>
              </a:lnSpc>
            </a:pP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combination </a:t>
            </a:r>
          </a:p>
          <a:p>
            <a:pPr lvl="0" algn="ctr">
              <a:lnSpc>
                <a:spcPct val="150000"/>
              </a:lnSpc>
            </a:pP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indicators to be eligible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3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910" y="1579327"/>
            <a:ext cx="10515600" cy="435133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399" y="1755641"/>
            <a:ext cx="6834156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www.cao.ie</a:t>
            </a:r>
            <a:r>
              <a:rPr lang="en-IE" sz="20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2024.</a:t>
            </a:r>
            <a:endParaRPr lang="en-IE" sz="20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HEAR Handbook with your parents or guardians.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ct val="0"/>
              </a:spcBef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IE" sz="20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all elements of the online HEAR application form by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17:00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2024.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Submit </a:t>
            </a:r>
            <a:r>
              <a:rPr lang="en-IE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copies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supporting documents requested on your checklist to CAO by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2024.</a:t>
            </a:r>
            <a:endParaRPr lang="en-IE" sz="20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442781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39303C-D84B-4DDD-C9A1-D1E105820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495" y="307467"/>
            <a:ext cx="4079595" cy="57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7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38180" y="1613717"/>
            <a:ext cx="10983952" cy="497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you fill in your online HEAR application you will receive a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end. This is based on the information you provided.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tells you what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need to submit to fully complete your HEAR application.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your documentation in a timely fashion, i.e.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15 February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IE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 requested on the checklist to make a complete application before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767" y="123733"/>
            <a:ext cx="10767691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know what documents I need?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5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70844" y="1514296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39767" y="1929591"/>
            <a:ext cx="10711543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IE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start your application as soon as the CAO opens on 6 November 2023.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IE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leave it too late to start looking for the documents you need for your application – </a:t>
            </a:r>
          </a:p>
          <a:p>
            <a:pPr marL="1371600" lvl="2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IE" sz="26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the documents you need before 15 February 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67" y="123733"/>
            <a:ext cx="10767691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know what documents I need?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12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767" y="152754"/>
            <a:ext cx="820288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Supporting Documents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371" y="1859526"/>
            <a:ext cx="11437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 of Liability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Assessment Letter – Chapter 4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Welfare Form/Statement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Signed and Stamped by Social Welfare Official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I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RP50 Notification of Redundancy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I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Lump Sum Letter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I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Letter from TUSLA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Children in Care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5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76727" y="1377768"/>
            <a:ext cx="11088531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the HEAR Handbook carefully with your parents/guardians.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online application accurately.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 description of Parental Occupation.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8741" y="3276566"/>
            <a:ext cx="11218571" cy="258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the required supporting documentation early.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good quality copies of all pages of the correct documents.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all supporting documents requested.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correct Revenue documents – </a:t>
            </a:r>
            <a:r>
              <a:rPr lang="en-IE" sz="2200" b="1" dirty="0" err="1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  <a:r>
              <a:rPr lang="en-IE" sz="22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Statement of Liability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IE" sz="1000" dirty="0">
              <a:solidFill>
                <a:srgbClr val="230C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27" y="5397073"/>
            <a:ext cx="4861315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proof of postage.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325762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Helpful Tips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F1104D-5AC5-4F18-A6FE-7E506AEA7D1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982546" y="569932"/>
            <a:ext cx="6820678" cy="581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you know?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most common reason for ineligible applications to HEAR in 2023 was because the applicant submit the wrong Revenue document.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seeks financial documents for </a:t>
            </a:r>
            <a:r>
              <a:rPr lang="en-I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IE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 of Liability </a:t>
            </a:r>
            <a:r>
              <a:rPr lang="en-IE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Self-Assessment Letter</a:t>
            </a:r>
            <a:r>
              <a:rPr lang="en-IE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Notice of Assessment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405857-8DD2-4C5C-AED9-422E457FE661}"/>
              </a:ext>
            </a:extLst>
          </p:cNvPr>
          <p:cNvSpPr/>
          <p:nvPr/>
        </p:nvSpPr>
        <p:spPr>
          <a:xfrm>
            <a:off x="934280" y="1448129"/>
            <a:ext cx="3876261" cy="38762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9900" dirty="0">
                <a:solidFill>
                  <a:srgbClr val="13223D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8067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83" y="1651000"/>
            <a:ext cx="9468822" cy="31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3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9683" y="1867007"/>
            <a:ext cx="9551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Disability Access Route to Education (DARE)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level alternative admissions scheme for school-leavers whose disabilities have had a negative impact on their second level education.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683" y="4026186"/>
            <a:ext cx="10682717" cy="198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offers reduced points places to school leavers who as a result of having a disability have experienced additional educational challenges in second level education.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endParaRPr lang="en-IE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767" y="152754"/>
            <a:ext cx="4047903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DARE?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84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245" y="1820806"/>
            <a:ext cx="97116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your disability has had a negative impact on your educational performance in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not be able to meet the points for your preferred course due to the impact of your disability.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under 23 years of age as at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January 2024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67" y="152754"/>
            <a:ext cx="420660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I apply?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923718" y="339956"/>
            <a:ext cx="3735671" cy="3187700"/>
          </a:xfrm>
          <a:prstGeom prst="wedgeEllipseCallout">
            <a:avLst>
              <a:gd name="adj1" fmla="val 26974"/>
              <a:gd name="adj2" fmla="val 67679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</a:t>
            </a:r>
          </a:p>
          <a:p>
            <a:pPr algn="ctr"/>
            <a:r>
              <a:rPr lang="en-IE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there?</a:t>
            </a: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382322" y="2618044"/>
            <a:ext cx="3544056" cy="2722415"/>
          </a:xfrm>
          <a:prstGeom prst="wedgeEllipseCallout">
            <a:avLst>
              <a:gd name="adj1" fmla="val -28000"/>
              <a:gd name="adj2" fmla="val 51771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</a:t>
            </a:r>
          </a:p>
          <a:p>
            <a:pPr algn="ctr"/>
            <a:r>
              <a:rPr lang="en-IE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apply?</a:t>
            </a: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80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37722" y="1053178"/>
            <a:ext cx="11753103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Autistic Spectrum Disorder (including Asperger’s Syndrome)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ADD/ADHD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Blind/Vision Impaired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Deaf/Hard of Hearing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DCD – Dyspraxia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Dyslexia/Significant Literacy Difficulties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Dyscalculia/Significant Numeracy Difficulties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Mental Health Condition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Neurological Condition (Incl. Brain Injury &amp; Epilepsy)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Speech &amp; Language Communication Disorder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Significant Ongoing Illness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Physical Disability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9472465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Disabilities eligible for consideration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7419" y="2125847"/>
            <a:ext cx="11540124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received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 or supports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post-primary school?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impacted on your attendance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regularly disrupted your school day?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affected your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experience and well-being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impacted on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learning or exam results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caused any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educational impact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for applicants with Dyslexia/ Significant Literacy Difficulties or Dyscalculia/ Significant Numeracy Difficulties: is it severely impacting on your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literacy or numeracy skills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517962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114" y="1571923"/>
            <a:ext cx="10943772" cy="523220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your disability impacted on a combination of the following?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7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0035" y="3743087"/>
            <a:ext cx="10136287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eligible for DARE you must meet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DARE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 and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 of disability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448" y="5223093"/>
            <a:ext cx="10872960" cy="952890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must provide the required evidence of their disability and provide an Educational Impact Statement from their school to be considered for DARE.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615104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Eligibility Criteria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93" y="1613308"/>
            <a:ext cx="7190076" cy="2153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25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7008" y="1842561"/>
            <a:ext cx="9540885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spcBef>
                <a:spcPts val="200"/>
              </a:spcBef>
              <a:buFontTx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www.cao.ie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IE" sz="24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17:00 on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2024.</a:t>
            </a:r>
          </a:p>
          <a:p>
            <a:pPr marL="365125" indent="-365125">
              <a:spcBef>
                <a:spcPts val="200"/>
              </a:spcBef>
              <a:buFontTx/>
              <a:buAutoNum type="arabicPeriod"/>
              <a:defRPr/>
            </a:pPr>
            <a:endParaRPr lang="en-IE" sz="10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DARE Handbook with your parents or guardians.</a:t>
            </a: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endParaRPr lang="en-IE" sz="10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Section A of the Supplementary Information Form(SIF) </a:t>
            </a:r>
            <a:r>
              <a:rPr lang="en-IE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apply to DARE by answering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  <a:r>
              <a:rPr lang="en-IE" sz="2400" dirty="0">
                <a:solidFill>
                  <a:srgbClr val="1322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1</a:t>
            </a:r>
            <a:b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17:00 on </a:t>
            </a:r>
            <a:r>
              <a:rPr lang="en-IE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2024</a:t>
            </a: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endParaRPr lang="en-IE" sz="1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the Educational Impact Statement and Evidence of Disability to CAO by </a:t>
            </a:r>
            <a:r>
              <a:rPr lang="en-IE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2024.</a:t>
            </a:r>
            <a:endParaRPr lang="en-IE" sz="5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442781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66CAA82-998E-4467-8A38-914FB193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80" y="152754"/>
            <a:ext cx="4713173" cy="13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73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309" y="166275"/>
            <a:ext cx="705834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and HEAR Timelines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84394"/>
              </p:ext>
            </p:extLst>
          </p:nvPr>
        </p:nvGraphicFramePr>
        <p:xfrm>
          <a:off x="580570" y="1933908"/>
          <a:ext cx="966651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DARE &amp; HEAR closing date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March 2024 at 17:00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Supporting documents closing date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March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Notification of eligibility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June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Review and Appeals Application 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Early July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HEAR/DARE offers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August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College Orientation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Aug /Early Sept 2024</a:t>
                      </a:r>
                      <a:endParaRPr kumimoji="0" lang="en-IE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181598" y="2143158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81598" y="2868427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181598" y="3558616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181598" y="4248805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167084" y="4909966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167084" y="5649749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7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04090" y="1934023"/>
            <a:ext cx="374491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Submit it!</a:t>
            </a: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Check it!</a:t>
            </a: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Send it!</a:t>
            </a:r>
          </a:p>
          <a:p>
            <a:pPr indent="990600">
              <a:spcBef>
                <a:spcPct val="50000"/>
              </a:spcBef>
              <a:buClr>
                <a:srgbClr val="FF9900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Myriad Pro" pitchFamily="34" charset="0"/>
              <a:ea typeface="ヒラギノ角ゴ Pro W3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24634" r="11963" b="23219"/>
          <a:stretch/>
        </p:blipFill>
        <p:spPr>
          <a:xfrm>
            <a:off x="429109" y="1787424"/>
            <a:ext cx="5387491" cy="1754547"/>
          </a:xfrm>
          <a:prstGeom prst="homePlat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2725" b="21335"/>
          <a:stretch/>
        </p:blipFill>
        <p:spPr>
          <a:xfrm>
            <a:off x="429109" y="4106563"/>
            <a:ext cx="5501791" cy="1955799"/>
          </a:xfrm>
          <a:prstGeom prst="homePlate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4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8725" y="4425788"/>
            <a:ext cx="10834017" cy="1661417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who are both DARE and HEAR eligible will be prioritised by colleges when allocating reduced points places.</a:t>
            </a:r>
          </a:p>
          <a:p>
            <a:pPr lvl="0" algn="ctr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endParaRPr lang="en-IE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220" y="1727200"/>
            <a:ext cx="9681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  <a:t>You can apply to both </a:t>
            </a:r>
            <a:br>
              <a:rPr lang="en-IE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</a:br>
            <a:br>
              <a:rPr lang="en-IE" sz="1000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</a:br>
            <a:r>
              <a:rPr lang="en-IE" sz="8000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  <a:t>DARE &amp; HEAR</a:t>
            </a:r>
            <a:endParaRPr lang="en-GB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1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3309" y="166275"/>
            <a:ext cx="11381642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Information: </a:t>
            </a:r>
            <a:r>
              <a:rPr lang="en-GB" sz="4000" b="1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B8BBA0-E880-6C9A-797E-29D7487BC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08" y="1057991"/>
            <a:ext cx="10288436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25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767" y="152754"/>
            <a:ext cx="5061001" cy="2071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Application </a:t>
            </a:r>
            <a:b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Days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2215" y="2842322"/>
            <a:ext cx="4988000" cy="267765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 </a:t>
            </a:r>
          </a:p>
          <a:p>
            <a:pPr algn="ctr"/>
            <a:r>
              <a:rPr lang="en-IE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January</a:t>
            </a:r>
          </a:p>
          <a:p>
            <a:pPr algn="ctr"/>
            <a:r>
              <a:rPr lang="en-IE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pPr algn="ctr"/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10am -2pm</a:t>
            </a:r>
            <a:endParaRPr lang="en-GB" sz="8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10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767" y="152754"/>
            <a:ext cx="7366119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Application Outcome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767" y="1621256"/>
            <a:ext cx="6447455" cy="45243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receive an </a:t>
            </a: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notification </a:t>
            </a: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your HEAR application outcome once the Leaving Certificate examinations are over</a:t>
            </a: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late June.</a:t>
            </a:r>
          </a:p>
          <a:p>
            <a:pPr>
              <a:lnSpc>
                <a:spcPct val="150000"/>
              </a:lnSpc>
            </a:pPr>
            <a:endParaRPr lang="en-I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into your CAO application to view your </a:t>
            </a:r>
          </a:p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Application Outcome</a:t>
            </a: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I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3B1B3-1E7B-DE7C-8C04-CF152AAEB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222" y="1938918"/>
            <a:ext cx="5263884" cy="38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6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611031" y="657303"/>
            <a:ext cx="5551771" cy="41275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heard of </a:t>
            </a:r>
          </a:p>
          <a:p>
            <a:pPr algn="ctr"/>
            <a:r>
              <a:rPr lang="en-IE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HEAR?</a:t>
            </a: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14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46103" y="3351450"/>
            <a:ext cx="82804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</a:t>
            </a:r>
            <a:r>
              <a:rPr lang="en-IE" sz="3000" dirty="0">
                <a:latin typeface="Myriad Pro" pitchFamily="34" charset="0"/>
                <a:ea typeface="ヒラギノ角ゴ Pro W3" charset="-128"/>
              </a:rPr>
              <a:t>			  			</a:t>
            </a:r>
            <a:endParaRPr lang="en-IE" sz="3000" b="1" dirty="0">
              <a:latin typeface="+mj-lt"/>
              <a:ea typeface="ヒラギノ角ゴ Pro W3" charset="-128"/>
            </a:endParaRPr>
          </a:p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						</a:t>
            </a:r>
          </a:p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			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7959" b="19215"/>
          <a:stretch/>
        </p:blipFill>
        <p:spPr>
          <a:xfrm>
            <a:off x="3127916" y="1485934"/>
            <a:ext cx="2887228" cy="8811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18202"/>
          <a:stretch/>
        </p:blipFill>
        <p:spPr>
          <a:xfrm>
            <a:off x="3179689" y="4321238"/>
            <a:ext cx="2546077" cy="10290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689" y="2619829"/>
            <a:ext cx="2039301" cy="1410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9675" y="1379444"/>
            <a:ext cx="494728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cao.ie</a:t>
            </a:r>
          </a:p>
          <a:p>
            <a:pPr lvl="4">
              <a:spcBef>
                <a:spcPct val="50000"/>
              </a:spcBef>
            </a:pPr>
            <a:endParaRPr lang="en-IE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susi.ie</a:t>
            </a: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qualifax.ie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309" y="166275"/>
            <a:ext cx="5508239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53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3309" y="166275"/>
            <a:ext cx="411042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us on….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9634" y="2119296"/>
            <a:ext cx="8414166" cy="70788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www.accesscollege.ie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8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9305" y="3901281"/>
            <a:ext cx="10226812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set up to ensure that all Leaving Certificate students have a fair and equal opportunity to progress to third level education.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9305" y="1799897"/>
            <a:ext cx="9713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Education Access Route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an admissions route for school leavers who for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social, financial or cultural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reasons are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under-represented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level education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3411" y="297885"/>
            <a:ext cx="4930326" cy="107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8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HEAR?</a:t>
            </a:r>
            <a:endParaRPr lang="en-GB" sz="4800" kern="0" dirty="0">
              <a:solidFill>
                <a:schemeClr val="accent5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4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76" y="2778535"/>
            <a:ext cx="4491064" cy="2336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766" y="5207797"/>
            <a:ext cx="4476687" cy="793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1124" y="2807299"/>
            <a:ext cx="5250319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Professionals (100%)</a:t>
            </a:r>
            <a:endParaRPr lang="en-I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1124" y="4699114"/>
            <a:ext cx="5250319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Manual Workers (c. 23%)</a:t>
            </a:r>
            <a:endParaRPr lang="en-I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05" y="65045"/>
            <a:ext cx="11137985" cy="969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4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Socio Economic Group (SEG)</a:t>
            </a:r>
          </a:p>
        </p:txBody>
      </p:sp>
      <p:sp>
        <p:nvSpPr>
          <p:cNvPr id="8" name="Rectangle 7"/>
          <p:cNvSpPr/>
          <p:nvPr/>
        </p:nvSpPr>
        <p:spPr>
          <a:xfrm>
            <a:off x="833600" y="1377149"/>
            <a:ext cx="9519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typical Leaving Cert Class, the children of Higher Professionals are significantly more likely to go to college than other socio economic groups.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4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032"/>
          <a:stretch/>
        </p:blipFill>
        <p:spPr>
          <a:xfrm>
            <a:off x="1543911" y="1269517"/>
            <a:ext cx="5812603" cy="2646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2258"/>
          <a:stretch/>
        </p:blipFill>
        <p:spPr>
          <a:xfrm>
            <a:off x="1422245" y="4924555"/>
            <a:ext cx="4718203" cy="5040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65238" y="4087555"/>
            <a:ext cx="195243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IE" altLang="en-US" sz="2000" b="1" dirty="0">
                <a:solidFill>
                  <a:prstClr val="white"/>
                </a:solidFill>
                <a:ea typeface="Source Sans Pro" panose="020B0503030403020204" pitchFamily="34" charset="0"/>
              </a:rPr>
              <a:t>Dublin 6 (99%)</a:t>
            </a:r>
            <a:endParaRPr lang="en-IE" sz="6000" b="1" dirty="0">
              <a:solidFill>
                <a:prstClr val="white"/>
              </a:solidFill>
              <a:ea typeface="Source Sans Pro" panose="020B0503030403020204" pitchFamily="34" charset="0"/>
              <a:cs typeface="Utsaah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5238" y="5537348"/>
            <a:ext cx="195243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altLang="en-US" sz="2000" b="1" dirty="0">
                <a:solidFill>
                  <a:schemeClr val="bg1"/>
                </a:solidFill>
              </a:rPr>
              <a:t>Dublin 17 (15%)</a:t>
            </a:r>
            <a:endParaRPr lang="en-IE" sz="6000" b="1" dirty="0">
              <a:solidFill>
                <a:schemeClr val="bg1"/>
              </a:solidFill>
              <a:cs typeface="Utsaah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725" y="115355"/>
            <a:ext cx="714490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Area Profile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0460" y="1269517"/>
            <a:ext cx="4192858" cy="37708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54589" y="1909251"/>
            <a:ext cx="378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36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99% </a:t>
            </a:r>
            <a:r>
              <a:rPr lang="en-IE" sz="24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of Students in </a:t>
            </a:r>
            <a:r>
              <a:rPr lang="en-IE" sz="32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Dublin</a:t>
            </a:r>
            <a:r>
              <a:rPr lang="en-IE" sz="24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E" sz="36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6 </a:t>
            </a:r>
          </a:p>
          <a:p>
            <a:pPr lvl="0"/>
            <a:r>
              <a:rPr lang="en-IE" sz="24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go to College compared to </a:t>
            </a:r>
          </a:p>
          <a:p>
            <a:pPr lvl="0"/>
            <a:r>
              <a:rPr lang="en-IE" sz="36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15% </a:t>
            </a:r>
            <a:r>
              <a:rPr lang="en-IE" sz="24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 </a:t>
            </a:r>
            <a:r>
              <a:rPr lang="en-IE" sz="32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Dublin 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2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983"/>
          <a:stretch/>
        </p:blipFill>
        <p:spPr>
          <a:xfrm>
            <a:off x="3192508" y="20068"/>
            <a:ext cx="5026910" cy="68571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51832" y="1884523"/>
            <a:ext cx="3494205" cy="3743086"/>
            <a:chOff x="3242046" y="1523925"/>
            <a:chExt cx="3494205" cy="3743086"/>
          </a:xfrm>
        </p:grpSpPr>
        <p:sp>
          <p:nvSpPr>
            <p:cNvPr id="18" name="TextBox 17"/>
            <p:cNvSpPr txBox="1"/>
            <p:nvPr/>
          </p:nvSpPr>
          <p:spPr>
            <a:xfrm>
              <a:off x="5310114" y="4920762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8506" y="3371475"/>
              <a:ext cx="1334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endParaRPr lang="en-IE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2046" y="3167922"/>
              <a:ext cx="196621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0566" y="1523925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47100" y="2560693"/>
              <a:ext cx="2203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100" b="1" dirty="0">
                  <a:latin typeface="Myriad Pro" pitchFamily="34" charset="0"/>
                </a:rPr>
                <a:t>           </a:t>
              </a:r>
              <a:endParaRPr lang="en-I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8205992" y="970830"/>
            <a:ext cx="2570162" cy="609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AutoShape 2" descr="https://dl-web.dropbox.com/get/university%20photos/UCD%202012%20Photos/hi-res-1010_Campus_0011a.jpg?_subject_uid=343492578&amp;w=AAAC9TdwSFNCE1FA8ghSs2t-x5GxxuT_-MuQem_Un8WzmQ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Rectangle 24"/>
          <p:cNvSpPr/>
          <p:nvPr/>
        </p:nvSpPr>
        <p:spPr>
          <a:xfrm>
            <a:off x="170765" y="-97885"/>
            <a:ext cx="718498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I go to college?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8205992" y="1561171"/>
            <a:ext cx="4007014" cy="3199509"/>
          </a:xfrm>
          <a:prstGeom prst="borderCallout1">
            <a:avLst>
              <a:gd name="adj1" fmla="val 46184"/>
              <a:gd name="adj2" fmla="val -416"/>
              <a:gd name="adj3" fmla="val 59190"/>
              <a:gd name="adj4" fmla="val -15536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Dublin City University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Dundalk Institute of Technology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 of Art, Design &amp; Technology, </a:t>
            </a:r>
            <a:r>
              <a:rPr lang="en-GB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Dún</a:t>
            </a: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Laoghaire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Marino Institute of Education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College of Ireland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NCAD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RCSI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Trinity College, Dublin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Dublin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College, Dublin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43776" y="2953721"/>
            <a:ext cx="3752271" cy="677937"/>
          </a:xfrm>
          <a:prstGeom prst="borderCallout1">
            <a:avLst>
              <a:gd name="adj1" fmla="val 45270"/>
              <a:gd name="adj2" fmla="val 99760"/>
              <a:gd name="adj3" fmla="val 113908"/>
              <a:gd name="adj4" fmla="val 138779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Galway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Galway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43776" y="4120106"/>
            <a:ext cx="3658429" cy="1150663"/>
          </a:xfrm>
          <a:prstGeom prst="borderCallout1">
            <a:avLst>
              <a:gd name="adj1" fmla="val 48642"/>
              <a:gd name="adj2" fmla="val 99987"/>
              <a:gd name="adj3" fmla="val 50256"/>
              <a:gd name="adj4" fmla="val 146112"/>
            </a:avLst>
          </a:prstGeom>
          <a:solidFill>
            <a:srgbClr val="660066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TUS, Limerick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Immaculate College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Limerick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Line Callout 1 29"/>
          <p:cNvSpPr/>
          <p:nvPr/>
        </p:nvSpPr>
        <p:spPr>
          <a:xfrm>
            <a:off x="8219418" y="5544611"/>
            <a:ext cx="4009636" cy="733525"/>
          </a:xfrm>
          <a:prstGeom prst="borderCallout1">
            <a:avLst>
              <a:gd name="adj1" fmla="val 21197"/>
              <a:gd name="adj2" fmla="val 500"/>
              <a:gd name="adj3" fmla="val 69761"/>
              <a:gd name="adj4" fmla="val -58692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MTU Cork Campus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College Cork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62411" y="1012954"/>
            <a:ext cx="3864574" cy="840592"/>
          </a:xfrm>
          <a:prstGeom prst="borderCallout1">
            <a:avLst>
              <a:gd name="adj1" fmla="val 45270"/>
              <a:gd name="adj2" fmla="val 100831"/>
              <a:gd name="adj3" fmla="val 105855"/>
              <a:gd name="adj4" fmla="val 142992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Donegal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Sligo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 Angela’s College, Sligo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8205992" y="246926"/>
            <a:ext cx="3986008" cy="599079"/>
          </a:xfrm>
          <a:prstGeom prst="borderCallout1">
            <a:avLst>
              <a:gd name="adj1" fmla="val 21197"/>
              <a:gd name="adj2" fmla="val 500"/>
              <a:gd name="adj3" fmla="val 561357"/>
              <a:gd name="adj4" fmla="val -25231"/>
            </a:avLst>
          </a:prstGeom>
          <a:solidFill>
            <a:srgbClr val="80008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Maynooth</a:t>
            </a: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Pontifical University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964070" y="6428576"/>
            <a:ext cx="1248936" cy="429424"/>
          </a:xfrm>
          <a:prstGeom prst="rect">
            <a:avLst/>
          </a:prstGeom>
        </p:spPr>
      </p:pic>
      <p:sp>
        <p:nvSpPr>
          <p:cNvPr id="34" name="Line Callout 1 33"/>
          <p:cNvSpPr/>
          <p:nvPr/>
        </p:nvSpPr>
        <p:spPr>
          <a:xfrm>
            <a:off x="52081" y="5647742"/>
            <a:ext cx="3735659" cy="527261"/>
          </a:xfrm>
          <a:prstGeom prst="borderCallout1">
            <a:avLst>
              <a:gd name="adj1" fmla="val 43406"/>
              <a:gd name="adj2" fmla="val 99760"/>
              <a:gd name="adj3" fmla="val -58147"/>
              <a:gd name="adj4" fmla="val 118873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MTU, Kerry Campus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2422772" y="2116931"/>
            <a:ext cx="3486615" cy="677937"/>
          </a:xfrm>
          <a:prstGeom prst="borderCallout1">
            <a:avLst>
              <a:gd name="adj1" fmla="val 45270"/>
              <a:gd name="adj2" fmla="val 99760"/>
              <a:gd name="adj3" fmla="val 180508"/>
              <a:gd name="adj4" fmla="val 107026"/>
            </a:avLst>
          </a:prstGeom>
          <a:solidFill>
            <a:srgbClr val="7030A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spcBef>
                <a:spcPct val="20000"/>
              </a:spcBef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TUS, </a:t>
            </a: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Athlone</a:t>
            </a: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ine Callout 1 22"/>
          <p:cNvSpPr/>
          <p:nvPr/>
        </p:nvSpPr>
        <p:spPr>
          <a:xfrm flipH="1">
            <a:off x="3981787" y="3857242"/>
            <a:ext cx="2286426" cy="516171"/>
          </a:xfrm>
          <a:prstGeom prst="borderCallout1">
            <a:avLst>
              <a:gd name="adj1" fmla="val 21197"/>
              <a:gd name="adj2" fmla="val 500"/>
              <a:gd name="adj3" fmla="val 77606"/>
              <a:gd name="adj4" fmla="val -11988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SETU, Carlow and Wexford</a:t>
            </a:r>
          </a:p>
        </p:txBody>
      </p:sp>
      <p:sp>
        <p:nvSpPr>
          <p:cNvPr id="35" name="Line Callout 1 34"/>
          <p:cNvSpPr/>
          <p:nvPr/>
        </p:nvSpPr>
        <p:spPr>
          <a:xfrm>
            <a:off x="8219418" y="4953595"/>
            <a:ext cx="4009636" cy="440576"/>
          </a:xfrm>
          <a:prstGeom prst="borderCallout1">
            <a:avLst>
              <a:gd name="adj1" fmla="val 21197"/>
              <a:gd name="adj2" fmla="val 500"/>
              <a:gd name="adj3" fmla="val 69350"/>
              <a:gd name="adj4" fmla="val -21064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SETU, Waterford</a:t>
            </a:r>
          </a:p>
        </p:txBody>
      </p:sp>
    </p:spTree>
    <p:extLst>
      <p:ext uri="{BB962C8B-B14F-4D97-AF65-F5344CB8AC3E}">
        <p14:creationId xmlns:p14="http://schemas.microsoft.com/office/powerpoint/2010/main" val="264135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3068" y="136290"/>
            <a:ext cx="718498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I go to college?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874"/>
          <a:stretch/>
        </p:blipFill>
        <p:spPr>
          <a:xfrm>
            <a:off x="3318565" y="1498947"/>
            <a:ext cx="2847975" cy="17487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67" y="3331799"/>
            <a:ext cx="2933700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402" y="5048314"/>
            <a:ext cx="2914650" cy="1781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87" y="5037459"/>
            <a:ext cx="2914650" cy="1790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893" y="3324713"/>
            <a:ext cx="2943225" cy="1762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540" y="5175472"/>
            <a:ext cx="2876550" cy="17621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9860" y="1077680"/>
            <a:ext cx="52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www.accesscollege.ie/hear/participating-colleges/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27" y="1475800"/>
            <a:ext cx="2876550" cy="1743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4710" y="1466498"/>
            <a:ext cx="2857500" cy="1743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0316" y="3333813"/>
            <a:ext cx="2886075" cy="1733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7677" y="5133975"/>
            <a:ext cx="2914650" cy="1724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8160" y="1504782"/>
            <a:ext cx="2876550" cy="1733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27" y="3247663"/>
            <a:ext cx="2905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0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1782</Words>
  <Application>Microsoft Office PowerPoint</Application>
  <PresentationFormat>Widescreen</PresentationFormat>
  <Paragraphs>296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Myriad Pro</vt:lpstr>
      <vt:lpstr>Tahoma</vt:lpstr>
      <vt:lpstr>Utsaah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Sinead Quinn</dc:creator>
  <cp:lastModifiedBy>Sinéad Quinn</cp:lastModifiedBy>
  <cp:revision>246</cp:revision>
  <dcterms:created xsi:type="dcterms:W3CDTF">2017-09-13T15:18:46Z</dcterms:created>
  <dcterms:modified xsi:type="dcterms:W3CDTF">2023-09-29T14:45:13Z</dcterms:modified>
</cp:coreProperties>
</file>