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theme/theme7.xml" ContentType="application/vnd.openxmlformats-officedocument.theme+xml"/>
  <Override PartName="/ppt/slideLayouts/slideLayout14.xml" ContentType="application/vnd.openxmlformats-officedocument.presentationml.slideLayout+xml"/>
  <Override PartName="/ppt/theme/theme8.xml" ContentType="application/vnd.openxmlformats-officedocument.theme+xml"/>
  <Override PartName="/ppt/slideLayouts/slideLayout15.xml" ContentType="application/vnd.openxmlformats-officedocument.presentationml.slideLayout+xml"/>
  <Override PartName="/ppt/theme/theme9.xml" ContentType="application/vnd.openxmlformats-officedocument.theme+xml"/>
  <Override PartName="/ppt/slideLayouts/slideLayout16.xml" ContentType="application/vnd.openxmlformats-officedocument.presentationml.slideLayout+xml"/>
  <Override PartName="/ppt/theme/theme10.xml" ContentType="application/vnd.openxmlformats-officedocument.theme+xml"/>
  <Override PartName="/ppt/slideLayouts/slideLayout17.xml" ContentType="application/vnd.openxmlformats-officedocument.presentationml.slideLayout+xml"/>
  <Override PartName="/ppt/theme/theme11.xml" ContentType="application/vnd.openxmlformats-officedocument.theme+xml"/>
  <Override PartName="/ppt/slideLayouts/slideLayout18.xml" ContentType="application/vnd.openxmlformats-officedocument.presentationml.slideLayout+xml"/>
  <Override PartName="/ppt/theme/theme12.xml" ContentType="application/vnd.openxmlformats-officedocument.theme+xml"/>
  <Override PartName="/ppt/slideLayouts/slideLayout19.xml" ContentType="application/vnd.openxmlformats-officedocument.presentationml.slideLayout+xml"/>
  <Override PartName="/ppt/theme/theme13.xml" ContentType="application/vnd.openxmlformats-officedocument.theme+xml"/>
  <Override PartName="/ppt/slideLayouts/slideLayout20.xml" ContentType="application/vnd.openxmlformats-officedocument.presentationml.slideLayout+xml"/>
  <Override PartName="/ppt/theme/theme14.xml" ContentType="application/vnd.openxmlformats-officedocument.theme+xml"/>
  <Override PartName="/ppt/slideLayouts/slideLayout21.xml" ContentType="application/vnd.openxmlformats-officedocument.presentationml.slideLayout+xml"/>
  <Override PartName="/ppt/theme/theme15.xml" ContentType="application/vnd.openxmlformats-officedocument.theme+xml"/>
  <Override PartName="/ppt/slideLayouts/slideLayout22.xml" ContentType="application/vnd.openxmlformats-officedocument.presentationml.slideLayout+xml"/>
  <Override PartName="/ppt/theme/theme16.xml" ContentType="application/vnd.openxmlformats-officedocument.theme+xml"/>
  <Override PartName="/ppt/slideLayouts/slideLayout23.xml" ContentType="application/vnd.openxmlformats-officedocument.presentationml.slideLayout+xml"/>
  <Override PartName="/ppt/theme/theme17.xml" ContentType="application/vnd.openxmlformats-officedocument.theme+xml"/>
  <Override PartName="/ppt/slideLayouts/slideLayout24.xml" ContentType="application/vnd.openxmlformats-officedocument.presentationml.slideLayout+xml"/>
  <Override PartName="/ppt/theme/theme18.xml" ContentType="application/vnd.openxmlformats-officedocument.theme+xml"/>
  <Override PartName="/ppt/slideLayouts/slideLayout25.xml" ContentType="application/vnd.openxmlformats-officedocument.presentationml.slideLayout+xml"/>
  <Override PartName="/ppt/theme/theme19.xml" ContentType="application/vnd.openxmlformats-officedocument.theme+xml"/>
  <Override PartName="/ppt/slideLayouts/slideLayout26.xml" ContentType="application/vnd.openxmlformats-officedocument.presentationml.slideLayout+xml"/>
  <Override PartName="/ppt/theme/theme20.xml" ContentType="application/vnd.openxmlformats-officedocument.theme+xml"/>
  <Override PartName="/ppt/slideLayouts/slideLayout27.xml" ContentType="application/vnd.openxmlformats-officedocument.presentationml.slideLayout+xml"/>
  <Override PartName="/ppt/theme/theme21.xml" ContentType="application/vnd.openxmlformats-officedocument.theme+xml"/>
  <Override PartName="/ppt/slideLayouts/slideLayout28.xml" ContentType="application/vnd.openxmlformats-officedocument.presentationml.slideLayout+xml"/>
  <Override PartName="/ppt/theme/theme22.xml" ContentType="application/vnd.openxmlformats-officedocument.theme+xml"/>
  <Override PartName="/ppt/slideLayouts/slideLayout29.xml" ContentType="application/vnd.openxmlformats-officedocument.presentationml.slideLayout+xml"/>
  <Override PartName="/ppt/theme/theme23.xml" ContentType="application/vnd.openxmlformats-officedocument.theme+xml"/>
  <Override PartName="/ppt/slideLayouts/slideLayout30.xml" ContentType="application/vnd.openxmlformats-officedocument.presentationml.slideLayout+xml"/>
  <Override PartName="/ppt/theme/theme24.xml" ContentType="application/vnd.openxmlformats-officedocument.theme+xml"/>
  <Override PartName="/ppt/slideLayouts/slideLayout31.xml" ContentType="application/vnd.openxmlformats-officedocument.presentationml.slideLayout+xml"/>
  <Override PartName="/ppt/theme/theme25.xml" ContentType="application/vnd.openxmlformats-officedocument.theme+xml"/>
  <Override PartName="/ppt/slideLayouts/slideLayout32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0" r:id="rId1"/>
    <p:sldMasterId id="2147483657" r:id="rId2"/>
    <p:sldMasterId id="2147483737" r:id="rId3"/>
    <p:sldMasterId id="2147483764" r:id="rId4"/>
    <p:sldMasterId id="2147483753" r:id="rId5"/>
    <p:sldMasterId id="2147483663" r:id="rId6"/>
    <p:sldMasterId id="2147483751" r:id="rId7"/>
    <p:sldMasterId id="2147483749" r:id="rId8"/>
    <p:sldMasterId id="2147483760" r:id="rId9"/>
    <p:sldMasterId id="2147483762" r:id="rId10"/>
    <p:sldMasterId id="2147483675" r:id="rId11"/>
    <p:sldMasterId id="2147483744" r:id="rId12"/>
    <p:sldMasterId id="2147483756" r:id="rId13"/>
    <p:sldMasterId id="2147483773" r:id="rId14"/>
    <p:sldMasterId id="2147483775" r:id="rId15"/>
    <p:sldMasterId id="2147483769" r:id="rId16"/>
    <p:sldMasterId id="2147483692" r:id="rId17"/>
    <p:sldMasterId id="2147483767" r:id="rId18"/>
    <p:sldMasterId id="2147483696" r:id="rId19"/>
    <p:sldMasterId id="2147483702" r:id="rId20"/>
    <p:sldMasterId id="2147483706" r:id="rId21"/>
    <p:sldMasterId id="2147483711" r:id="rId22"/>
    <p:sldMasterId id="2147483771" r:id="rId23"/>
    <p:sldMasterId id="2147483777" r:id="rId24"/>
    <p:sldMasterId id="2147483779" r:id="rId25"/>
    <p:sldMasterId id="2147483714" r:id="rId26"/>
  </p:sldMasterIdLst>
  <p:notesMasterIdLst>
    <p:notesMasterId r:id="rId60"/>
  </p:notesMasterIdLst>
  <p:sldIdLst>
    <p:sldId id="285" r:id="rId27"/>
    <p:sldId id="286" r:id="rId28"/>
    <p:sldId id="265" r:id="rId29"/>
    <p:sldId id="267" r:id="rId30"/>
    <p:sldId id="287" r:id="rId31"/>
    <p:sldId id="288" r:id="rId32"/>
    <p:sldId id="290" r:id="rId33"/>
    <p:sldId id="289" r:id="rId34"/>
    <p:sldId id="303" r:id="rId35"/>
    <p:sldId id="304" r:id="rId36"/>
    <p:sldId id="305" r:id="rId37"/>
    <p:sldId id="306" r:id="rId38"/>
    <p:sldId id="307" r:id="rId39"/>
    <p:sldId id="308" r:id="rId40"/>
    <p:sldId id="309" r:id="rId41"/>
    <p:sldId id="310" r:id="rId42"/>
    <p:sldId id="311" r:id="rId43"/>
    <p:sldId id="312" r:id="rId44"/>
    <p:sldId id="313" r:id="rId45"/>
    <p:sldId id="314" r:id="rId46"/>
    <p:sldId id="282" r:id="rId47"/>
    <p:sldId id="315" r:id="rId48"/>
    <p:sldId id="268" r:id="rId49"/>
    <p:sldId id="269" r:id="rId50"/>
    <p:sldId id="271" r:id="rId51"/>
    <p:sldId id="292" r:id="rId52"/>
    <p:sldId id="293" r:id="rId53"/>
    <p:sldId id="295" r:id="rId54"/>
    <p:sldId id="294" r:id="rId55"/>
    <p:sldId id="316" r:id="rId56"/>
    <p:sldId id="297" r:id="rId57"/>
    <p:sldId id="298" r:id="rId58"/>
    <p:sldId id="299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E6A2"/>
    <a:srgbClr val="E4E51B"/>
    <a:srgbClr val="80C160"/>
    <a:srgbClr val="CDC4FF"/>
    <a:srgbClr val="FBE4D7"/>
    <a:srgbClr val="F2CFEE"/>
    <a:srgbClr val="FFFFB5"/>
    <a:srgbClr val="96DCF9"/>
    <a:srgbClr val="FAD907"/>
    <a:srgbClr val="7F16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93"/>
    <p:restoredTop sz="94713"/>
  </p:normalViewPr>
  <p:slideViewPr>
    <p:cSldViewPr snapToGrid="0">
      <p:cViewPr>
        <p:scale>
          <a:sx n="68" d="100"/>
          <a:sy n="68" d="100"/>
        </p:scale>
        <p:origin x="992" y="10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60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8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50" Type="http://schemas.openxmlformats.org/officeDocument/2006/relationships/slide" Target="slides/slide24.xml"/><Relationship Id="rId55" Type="http://schemas.openxmlformats.org/officeDocument/2006/relationships/slide" Target="slides/slide29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53" Type="http://schemas.openxmlformats.org/officeDocument/2006/relationships/slide" Target="slides/slide27.xml"/><Relationship Id="rId58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56" Type="http://schemas.openxmlformats.org/officeDocument/2006/relationships/slide" Target="slides/slide30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slide" Target="slides/slide20.xml"/><Relationship Id="rId59" Type="http://schemas.openxmlformats.org/officeDocument/2006/relationships/slide" Target="slides/slide3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5.xml"/><Relationship Id="rId54" Type="http://schemas.openxmlformats.org/officeDocument/2006/relationships/slide" Target="slides/slide28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slide" Target="slides/slide23.xml"/><Relationship Id="rId57" Type="http://schemas.openxmlformats.org/officeDocument/2006/relationships/slide" Target="slides/slide3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5.xml"/><Relationship Id="rId44" Type="http://schemas.openxmlformats.org/officeDocument/2006/relationships/slide" Target="slides/slide18.xml"/><Relationship Id="rId52" Type="http://schemas.openxmlformats.org/officeDocument/2006/relationships/slide" Target="slides/slide26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95E9B-84CE-AF48-8253-0B2BAC607178}" type="datetimeFigureOut">
              <a:rPr lang="en-US" smtClean="0"/>
              <a:t>10/7/24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1A577-615E-EF41-9C8D-2AB1D5CB2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63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0F4094-DFED-4F2C-A193-3DC074D12EB4}" type="slidenum">
              <a:rPr lang="en-IE" smtClean="0"/>
              <a:pPr/>
              <a:t>3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19098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1A577-615E-EF41-9C8D-2AB1D5CB20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777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1A577-615E-EF41-9C8D-2AB1D5CB208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70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1A577-615E-EF41-9C8D-2AB1D5CB208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34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1A577-615E-EF41-9C8D-2AB1D5CB208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43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A4805-6295-525D-17B0-894FA8B9D0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420B0A-4BEA-9686-6A5B-CE3F31F73B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C577D-B5EE-4D30-1200-6450B551C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5E3F-38C8-B846-93DE-6E05C5F23744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66BC1-BB9C-9F4D-D777-87BE0879E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DD738-EC2C-AA6F-354C-A6F4CB43B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8FB56-46F9-5149-8827-03D59A46E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42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EC22A-1874-C91D-6307-8DB0D138A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D4C6AD-2C8C-7B19-E13A-42BEAA42A8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34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BFDDA-821E-095C-B80D-DC26F2B05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F416D-D218-96A8-C03A-23F1506EC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13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0A015-6261-1562-3370-2C50910A7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AAEA5-5768-8A6B-A198-D13CBCF89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20696-C220-B102-AFD1-30E67E832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66B9C-7AC3-DA46-AB8B-4630A9A08454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82BD2-7F7A-FA1D-4091-3A91E0149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EE7EE-21AC-19D9-8D24-1A6F01A1C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1E72-7E1A-A444-9F30-31C90705A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96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0A015-6261-1562-3370-2C50910A7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AAEA5-5768-8A6B-A198-D13CBCF89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20696-C220-B102-AFD1-30E67E832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66B9C-7AC3-DA46-AB8B-4630A9A08454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82BD2-7F7A-FA1D-4091-3A91E0149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EE7EE-21AC-19D9-8D24-1A6F01A1C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1E72-7E1A-A444-9F30-31C90705A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38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0A015-6261-1562-3370-2C50910A7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AAEA5-5768-8A6B-A198-D13CBCF89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20696-C220-B102-AFD1-30E67E832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66B9C-7AC3-DA46-AB8B-4630A9A08454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82BD2-7F7A-FA1D-4091-3A91E0149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EE7EE-21AC-19D9-8D24-1A6F01A1C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1E72-7E1A-A444-9F30-31C90705A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42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0A015-6261-1562-3370-2C50910A7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AAEA5-5768-8A6B-A198-D13CBCF89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20696-C220-B102-AFD1-30E67E832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66B9C-7AC3-DA46-AB8B-4630A9A08454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82BD2-7F7A-FA1D-4091-3A91E0149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EE7EE-21AC-19D9-8D24-1A6F01A1C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1E72-7E1A-A444-9F30-31C90705A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21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C44AB-F2FF-9DA6-E4DC-EC8B623ED2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3BF013-0492-418F-1C03-9DE85475C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023D9-70B1-A51F-ACAA-EB9143E73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C6C88-FC15-B040-A80B-389EDFE69E35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8C300-6A16-D0E1-975E-52D598A5D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B6EF3-2B68-47C8-141B-63BFE206A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A27-26AE-C142-B8B8-2AD1A979791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DEAEFA-95F4-E1CB-29D5-82FB2B8CCC08}"/>
              </a:ext>
            </a:extLst>
          </p:cNvPr>
          <p:cNvSpPr/>
          <p:nvPr userDrawn="1"/>
        </p:nvSpPr>
        <p:spPr>
          <a:xfrm>
            <a:off x="0" y="0"/>
            <a:ext cx="12192000" cy="2814918"/>
          </a:xfrm>
          <a:prstGeom prst="rect">
            <a:avLst/>
          </a:prstGeom>
          <a:solidFill>
            <a:srgbClr val="80C160">
              <a:alpha val="395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87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7C57A-CD8E-42F2-019C-9EB15CA256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353E71-AD0F-B5AB-A667-753C490BF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EE70-EBAC-EDD7-9756-738ED9F8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21471-1135-C34F-8146-C3694FF51840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FA776-8191-C76E-62A6-41B3E32B2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4695F-06A0-5BD9-3F37-7CB8103CE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4270-C966-C14C-A3A1-3DEDAC492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68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E990C-0EEA-2DD5-D5C2-CBFACC7E1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82200" cy="1325563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0FA6E-9B43-5342-1BEB-FAAE710F8C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70075"/>
            <a:ext cx="4419600" cy="401796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0A45BF-6894-A657-1F16-5F57B476A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870073"/>
            <a:ext cx="4419600" cy="401796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02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E990C-0EEA-2DD5-D5C2-CBFACC7E1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82200" cy="1325563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0FA6E-9B43-5342-1BEB-FAAE710F8C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70075"/>
            <a:ext cx="4419600" cy="401796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0A45BF-6894-A657-1F16-5F57B476A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870073"/>
            <a:ext cx="4419600" cy="401796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828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1A5B5-A99F-0516-0232-473206409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74FD5-07C5-4D94-0D6F-7EC4AF26A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3510B-A518-5A56-2278-6C6B7DE04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5E3F-38C8-B846-93DE-6E05C5F23744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1977B-B592-A351-34E3-25796CE42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78EDE-1C5C-70FF-4CA0-2E42E54F4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8FB56-46F9-5149-8827-03D59A46E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87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E990C-0EEA-2DD5-D5C2-CBFACC7E1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82200" cy="1325563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0FA6E-9B43-5342-1BEB-FAAE710F8C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70075"/>
            <a:ext cx="4419600" cy="401796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0A45BF-6894-A657-1F16-5F57B476A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870073"/>
            <a:ext cx="4419600" cy="401796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8811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E990C-0EEA-2DD5-D5C2-CBFACC7E1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82200" cy="1325563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0FA6E-9B43-5342-1BEB-FAAE710F8C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70075"/>
            <a:ext cx="4419600" cy="401796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0A45BF-6894-A657-1F16-5F57B476A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870073"/>
            <a:ext cx="4419600" cy="401796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203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E990C-0EEA-2DD5-D5C2-CBFACC7E1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82200" cy="1325563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0FA6E-9B43-5342-1BEB-FAAE710F8C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70075"/>
            <a:ext cx="4419600" cy="401796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0A45BF-6894-A657-1F16-5F57B476A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870073"/>
            <a:ext cx="4419600" cy="401796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530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6E45-20C7-11DD-2BDF-EF7206976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ED3BC-FC7D-9AA9-04BD-C242C8D49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DD850-E6D0-D93C-35E1-7BC5F9CB9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3943-1F39-AD4B-9DFE-5FECD7D9F4A1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4C973-B534-0B29-09D2-DFD2950BD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138EA-9941-AAEB-B3B5-627B02C3C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00616-980B-7D41-814E-66A5E0705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939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6E45-20C7-11DD-2BDF-EF7206976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ED3BC-FC7D-9AA9-04BD-C242C8D49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DD850-E6D0-D93C-35E1-7BC5F9CB9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3943-1F39-AD4B-9DFE-5FECD7D9F4A1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4C973-B534-0B29-09D2-DFD2950BD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138EA-9941-AAEB-B3B5-627B02C3C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00616-980B-7D41-814E-66A5E0705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5483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1186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BBDBC-EFE4-C6A5-16F5-B6658E654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1006475"/>
            <a:ext cx="6305550" cy="1262062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5FD0EF-5CA4-9E90-B9E0-0F0547B304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5825" y="2514600"/>
            <a:ext cx="6429375" cy="3336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13404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8626C-1846-A50B-768C-FBFB39BDF2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967581"/>
            <a:ext cx="6146800" cy="12652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CB6358-98C1-0444-7408-ED57B3B89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514600"/>
            <a:ext cx="6146800" cy="3708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7565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B05BD1F-496D-0F33-0BDB-F93DA1DAB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3925"/>
            <a:ext cx="52578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7E2E02B-8F87-8384-525D-D4C91F3A0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63799"/>
            <a:ext cx="5257800" cy="3713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258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B05BD1F-496D-0F33-0BDB-F93DA1DAB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3925"/>
            <a:ext cx="52578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7E2E02B-8F87-8384-525D-D4C91F3A0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63799"/>
            <a:ext cx="5257800" cy="3713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327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275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B05BD1F-496D-0F33-0BDB-F93DA1DAB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3925"/>
            <a:ext cx="52578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7E2E02B-8F87-8384-525D-D4C91F3A0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63799"/>
            <a:ext cx="5257800" cy="3713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321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B05BD1F-496D-0F33-0BDB-F93DA1DAB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3925"/>
            <a:ext cx="52578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7E2E02B-8F87-8384-525D-D4C91F3A0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63799"/>
            <a:ext cx="5257800" cy="3713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1585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AF1AC-BD85-D794-6AD7-32EA4F89A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4536"/>
            <a:ext cx="57404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B99F4-E73A-5B1E-EC46-8CEEDE45D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1399"/>
            <a:ext cx="5740400" cy="3865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56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E990C-0EEA-2DD5-D5C2-CBFACC7E1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82200" cy="1325563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0FA6E-9B43-5342-1BEB-FAAE710F8C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70075"/>
            <a:ext cx="4419600" cy="401796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0A45BF-6894-A657-1F16-5F57B476A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870073"/>
            <a:ext cx="4419600" cy="401796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595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EBDA7-2038-9EE0-74F0-105C56F2B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B3DC0-29FC-690B-FF48-81B19F690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F863B-893F-7A83-E104-D9536ED14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7FF77-BF85-1B41-8278-51BCF2D4A8AD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817C2-4C17-C650-CB8A-02F66C93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74B93-74F8-0EDA-67FC-8D07C0130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35B75-04CE-6048-B5AA-4C14C2DB7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97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EC22A-1874-C91D-6307-8DB0D138A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D4C6AD-2C8C-7B19-E13A-42BEAA42A8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260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BFDDA-821E-095C-B80D-DC26F2B05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F416D-D218-96A8-C03A-23F1506EC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28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EC22A-1874-C91D-6307-8DB0D138A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D4C6AD-2C8C-7B19-E13A-42BEAA42A8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12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BFDDA-821E-095C-B80D-DC26F2B05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F416D-D218-96A8-C03A-23F1506EC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09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8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9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jpe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jpe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3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6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7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8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9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30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31.xml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D0308E-31DE-79F5-4AE1-614DFB04A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ED7014-9C90-D619-3104-A0251ED74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7318C-29CB-B34B-A410-604DA7911E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DA5E3F-38C8-B846-93DE-6E05C5F23744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DC1F0-CD91-B6CF-931D-0EC19469E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AC81B-B2F7-C630-7BB5-1AC3ED0458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38FB56-46F9-5149-8827-03D59A46E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7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81" r:id="rId3"/>
    <p:sldLayoutId id="214748378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57F9C5-DF87-96EB-149B-075047E5B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783CF-2366-3CDD-B951-EF5B2950B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0C728-2678-4FFC-9396-405CCBC8E5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AC6C88-FC15-B040-A80B-389EDFE69E35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DBC0F-E561-F77E-3128-37F6CA5582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7CB05-FB7F-BB09-3547-641576D49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ED8A27-26AE-C142-B8B8-2AD1A979791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265519-9478-10A9-3044-0711F8DE99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C1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E87623-9224-BD4E-6681-BF6F3B1C35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49034" y="3073206"/>
            <a:ext cx="5378823" cy="3816403"/>
          </a:xfrm>
          <a:prstGeom prst="rect">
            <a:avLst/>
          </a:prstGeom>
        </p:spPr>
      </p:pic>
      <p:pic>
        <p:nvPicPr>
          <p:cNvPr id="16" name="Picture 15" descr="A group of people holding papers&#10;&#10;Description automatically generated">
            <a:extLst>
              <a:ext uri="{FF2B5EF4-FFF2-40B4-BE49-F238E27FC236}">
                <a16:creationId xmlns:a16="http://schemas.microsoft.com/office/drawing/2014/main" id="{F90B6627-D584-B2FB-0E2E-E7EF0EFFFE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82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5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3E9853-2359-3F84-6255-3A9822A92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632AC-541C-14CE-6EFA-A796E1A8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B8C28-194A-391B-F9AC-073F531594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A21471-1135-C34F-8146-C3694FF51840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BF78E-91B0-77F4-2782-E3E8E472B4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99578-6CCF-8FF4-7EDF-330508BDFF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D24270-C966-C14C-A3A1-3DEDAC492B2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8" descr="A couple of people walking on a concrete walkway&#10;&#10;Description automatically generated">
            <a:extLst>
              <a:ext uri="{FF2B5EF4-FFF2-40B4-BE49-F238E27FC236}">
                <a16:creationId xmlns:a16="http://schemas.microsoft.com/office/drawing/2014/main" id="{A6D7167F-4509-9B04-DA3B-00CCE7A7FF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AC2DAA-2D4D-13CA-00A4-C0659C982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022" y="1743380"/>
            <a:ext cx="7244615" cy="514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5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8BE37A-C618-00DC-E250-734BC9AEC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A8DB2-4E36-EEAD-FCA1-0B36D7A45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D7FEA-F584-F678-5A75-39DF34022C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6033AD-99D2-6A4D-9983-2C8650A186A2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D81-7318-5F2C-AFB2-A99D45ACA9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6C1E5-B358-161E-AC08-1C8987943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CEC5A0-26B9-2247-9E42-9663B6DE166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green arrow with black background&#10;&#10;Description automatically generated">
            <a:extLst>
              <a:ext uri="{FF2B5EF4-FFF2-40B4-BE49-F238E27FC236}">
                <a16:creationId xmlns:a16="http://schemas.microsoft.com/office/drawing/2014/main" id="{FDDB40FE-1E89-B9EF-AB55-39B3F233A9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0277676" y="5377666"/>
            <a:ext cx="1928612" cy="14803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465D90-B53B-F70E-5846-FFDA700E45C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80C1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67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8BE37A-C618-00DC-E250-734BC9AEC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A8DB2-4E36-EEAD-FCA1-0B36D7A45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D7FEA-F584-F678-5A75-39DF34022C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6033AD-99D2-6A4D-9983-2C8650A186A2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D81-7318-5F2C-AFB2-A99D45ACA9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6C1E5-B358-161E-AC08-1C8987943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CEC5A0-26B9-2247-9E42-9663B6DE166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green arrow with black background&#10;&#10;Description automatically generated">
            <a:extLst>
              <a:ext uri="{FF2B5EF4-FFF2-40B4-BE49-F238E27FC236}">
                <a16:creationId xmlns:a16="http://schemas.microsoft.com/office/drawing/2014/main" id="{FDDB40FE-1E89-B9EF-AB55-39B3F233A9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411406"/>
            <a:ext cx="2086377" cy="14803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465D90-B53B-F70E-5846-FFDA700E45C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0C1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61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8BE37A-C618-00DC-E250-734BC9AEC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A8DB2-4E36-EEAD-FCA1-0B36D7A45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D7FEA-F584-F678-5A75-39DF34022C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6033AD-99D2-6A4D-9983-2C8650A186A2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D81-7318-5F2C-AFB2-A99D45ACA9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6C1E5-B358-161E-AC08-1C8987943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CEC5A0-26B9-2247-9E42-9663B6DE166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green arrow with black background&#10;&#10;Description automatically generated">
            <a:extLst>
              <a:ext uri="{FF2B5EF4-FFF2-40B4-BE49-F238E27FC236}">
                <a16:creationId xmlns:a16="http://schemas.microsoft.com/office/drawing/2014/main" id="{FDDB40FE-1E89-B9EF-AB55-39B3F233A9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411406"/>
            <a:ext cx="2086377" cy="14803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465D90-B53B-F70E-5846-FFDA700E45C0}"/>
              </a:ext>
            </a:extLst>
          </p:cNvPr>
          <p:cNvSpPr/>
          <p:nvPr userDrawn="1"/>
        </p:nvSpPr>
        <p:spPr>
          <a:xfrm>
            <a:off x="6418728" y="0"/>
            <a:ext cx="5773271" cy="6858000"/>
          </a:xfrm>
          <a:prstGeom prst="rect">
            <a:avLst/>
          </a:prstGeom>
          <a:solidFill>
            <a:srgbClr val="80C1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group of people walking in a building&#10;&#10;Description automatically generated">
            <a:extLst>
              <a:ext uri="{FF2B5EF4-FFF2-40B4-BE49-F238E27FC236}">
                <a16:creationId xmlns:a16="http://schemas.microsoft.com/office/drawing/2014/main" id="{87F12F3C-DC20-B714-EDD7-1982C621D0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4235" y="-16870"/>
            <a:ext cx="5497765" cy="68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95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8BE37A-C618-00DC-E250-734BC9AEC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A8DB2-4E36-EEAD-FCA1-0B36D7A45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D7FEA-F584-F678-5A75-39DF34022C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6033AD-99D2-6A4D-9983-2C8650A186A2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D81-7318-5F2C-AFB2-A99D45ACA9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6C1E5-B358-161E-AC08-1C8987943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CEC5A0-26B9-2247-9E42-9663B6DE166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465D90-B53B-F70E-5846-FFDA700E45C0}"/>
              </a:ext>
            </a:extLst>
          </p:cNvPr>
          <p:cNvSpPr/>
          <p:nvPr userDrawn="1"/>
        </p:nvSpPr>
        <p:spPr>
          <a:xfrm>
            <a:off x="6687671" y="0"/>
            <a:ext cx="5504328" cy="6858000"/>
          </a:xfrm>
          <a:prstGeom prst="rect">
            <a:avLst/>
          </a:prstGeom>
          <a:solidFill>
            <a:srgbClr val="E4E5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group of women sitting on a bench&#10;&#10;Description automatically generated">
            <a:extLst>
              <a:ext uri="{FF2B5EF4-FFF2-40B4-BE49-F238E27FC236}">
                <a16:creationId xmlns:a16="http://schemas.microsoft.com/office/drawing/2014/main" id="{61CC6CBA-AE6D-B21B-6DD6-511AA58377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5246" y="-16870"/>
            <a:ext cx="5246753" cy="68917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7A724C-D4C3-2151-773F-8A883CF8C9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588188" y="4317346"/>
            <a:ext cx="3631326" cy="257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32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8BE37A-C618-00DC-E250-734BC9AEC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A8DB2-4E36-EEAD-FCA1-0B36D7A45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D7FEA-F584-F678-5A75-39DF34022C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6033AD-99D2-6A4D-9983-2C8650A186A2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D81-7318-5F2C-AFB2-A99D45ACA9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6C1E5-B358-161E-AC08-1C8987943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CEC5A0-26B9-2247-9E42-9663B6DE166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465D90-B53B-F70E-5846-FFDA700E45C0}"/>
              </a:ext>
            </a:extLst>
          </p:cNvPr>
          <p:cNvSpPr/>
          <p:nvPr userDrawn="1"/>
        </p:nvSpPr>
        <p:spPr>
          <a:xfrm>
            <a:off x="7463118" y="0"/>
            <a:ext cx="4728882" cy="6858000"/>
          </a:xfrm>
          <a:prstGeom prst="rect">
            <a:avLst/>
          </a:prstGeom>
          <a:solidFill>
            <a:srgbClr val="E4E5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green arrow with black background&#10;&#10;Description automatically generated">
            <a:extLst>
              <a:ext uri="{FF2B5EF4-FFF2-40B4-BE49-F238E27FC236}">
                <a16:creationId xmlns:a16="http://schemas.microsoft.com/office/drawing/2014/main" id="{0BA337A0-5DAE-081D-24EA-08751540FB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928" y="4930310"/>
            <a:ext cx="2743200" cy="1946366"/>
          </a:xfrm>
          <a:prstGeom prst="rect">
            <a:avLst/>
          </a:prstGeom>
        </p:spPr>
      </p:pic>
      <p:pic>
        <p:nvPicPr>
          <p:cNvPr id="17" name="Picture 16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CD6F8601-E389-8A88-9D53-2C17D5B7BF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2712" y="1314036"/>
            <a:ext cx="4337923" cy="422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7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9336D6-27D3-6766-01F7-2708F4815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3C44FE-5B3C-1F6F-B738-503C03BE8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945C0-F889-185E-EB29-C23F787221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C3943-1F39-AD4B-9DFE-5FECD7D9F4A1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1C44B-B785-54F7-2582-0624D4E8D9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96933-A59C-6DDF-FBE2-C002BA4BD7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D00616-980B-7D41-814E-66A5E0705A2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00DED4-CD1B-A522-0FD8-4CB5A3EE34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 flipH="1">
            <a:off x="6761410" y="-12880"/>
            <a:ext cx="5469228" cy="399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58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9336D6-27D3-6766-01F7-2708F4815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3C44FE-5B3C-1F6F-B738-503C03BE8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945C0-F889-185E-EB29-C23F787221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C3943-1F39-AD4B-9DFE-5FECD7D9F4A1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1C44B-B785-54F7-2582-0624D4E8D9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96933-A59C-6DDF-FBE2-C002BA4BD7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D00616-980B-7D41-814E-66A5E0705A2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FD8E48E-3BDC-3A71-18A6-6C6DD3B50474}"/>
              </a:ext>
            </a:extLst>
          </p:cNvPr>
          <p:cNvSpPr/>
          <p:nvPr userDrawn="1"/>
        </p:nvSpPr>
        <p:spPr>
          <a:xfrm>
            <a:off x="8305800" y="1"/>
            <a:ext cx="3886200" cy="6858000"/>
          </a:xfrm>
          <a:custGeom>
            <a:avLst/>
            <a:gdLst/>
            <a:ahLst/>
            <a:cxnLst/>
            <a:rect l="l" t="t" r="r" b="b"/>
            <a:pathLst>
              <a:path w="5663146" h="10287000">
                <a:moveTo>
                  <a:pt x="0" y="0"/>
                </a:moveTo>
                <a:lnTo>
                  <a:pt x="5663146" y="0"/>
                </a:lnTo>
                <a:lnTo>
                  <a:pt x="566314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1145" r="-9132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BBAAC5-3A20-B869-110B-5024981E87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8286750" y="2778259"/>
            <a:ext cx="5162550" cy="409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45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341275-14D1-0060-0E8D-FF5D34C64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A2AA589A-CF04-681D-2A65-5D0E19663155}"/>
              </a:ext>
            </a:extLst>
          </p:cNvPr>
          <p:cNvSpPr/>
          <p:nvPr userDrawn="1"/>
        </p:nvSpPr>
        <p:spPr>
          <a:xfrm>
            <a:off x="0" y="0"/>
            <a:ext cx="12192000" cy="3186592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50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CB34B4-2249-4DC7-DCDE-0FE963E6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FF442D-38DF-9418-1A1A-DACAC4A79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89154-922B-C734-AD6A-444975F52B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D7FF77-BF85-1B41-8278-51BCF2D4A8AD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303D6-EA34-9471-0E56-050DB0763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791F7-E2A2-A5FB-4E5D-23ADB1C498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735B75-04CE-6048-B5AA-4C14C2DB7E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6F3744-36F0-396B-4D33-83DF053D90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9C2910-3200-1FAB-15BD-91E68B2FCE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-12192" y="4851082"/>
            <a:ext cx="2828544" cy="2006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1CF97F-9BB5-7153-54C7-5FBB9CC604A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325489" y="4120895"/>
            <a:ext cx="3884440" cy="275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0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8D22F584-C23D-BA14-6E27-356B9E38D05A}"/>
              </a:ext>
            </a:extLst>
          </p:cNvPr>
          <p:cNvGrpSpPr/>
          <p:nvPr userDrawn="1"/>
        </p:nvGrpSpPr>
        <p:grpSpPr>
          <a:xfrm>
            <a:off x="9247348" y="-18709"/>
            <a:ext cx="2978839" cy="6916755"/>
            <a:chOff x="0" y="0"/>
            <a:chExt cx="1044090" cy="2875472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E11DEEA8-18AA-08F4-42F2-784BEA64B94D}"/>
                </a:ext>
              </a:extLst>
            </p:cNvPr>
            <p:cNvSpPr/>
            <p:nvPr/>
          </p:nvSpPr>
          <p:spPr>
            <a:xfrm>
              <a:off x="0" y="0"/>
              <a:ext cx="1044090" cy="2875472"/>
            </a:xfrm>
            <a:custGeom>
              <a:avLst/>
              <a:gdLst/>
              <a:ahLst/>
              <a:cxnLst/>
              <a:rect l="l" t="t" r="r" b="b"/>
              <a:pathLst>
                <a:path w="1044090" h="2875472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E1E21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D0E281A1-4A85-2A56-507F-A57032706886}"/>
                </a:ext>
              </a:extLst>
            </p:cNvPr>
            <p:cNvSpPr txBox="1"/>
            <p:nvPr/>
          </p:nvSpPr>
          <p:spPr>
            <a:xfrm>
              <a:off x="0" y="-38100"/>
              <a:ext cx="1044090" cy="2913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5">
            <a:extLst>
              <a:ext uri="{FF2B5EF4-FFF2-40B4-BE49-F238E27FC236}">
                <a16:creationId xmlns:a16="http://schemas.microsoft.com/office/drawing/2014/main" id="{CF4D898B-7A00-97BF-9D29-64A1FCE69CFC}"/>
              </a:ext>
            </a:extLst>
          </p:cNvPr>
          <p:cNvSpPr/>
          <p:nvPr userDrawn="1"/>
        </p:nvSpPr>
        <p:spPr>
          <a:xfrm>
            <a:off x="7574659" y="810189"/>
            <a:ext cx="3779141" cy="5167312"/>
          </a:xfrm>
          <a:custGeom>
            <a:avLst/>
            <a:gdLst/>
            <a:ahLst/>
            <a:cxnLst/>
            <a:rect l="l" t="t" r="r" b="b"/>
            <a:pathLst>
              <a:path w="6732062" h="9392508">
                <a:moveTo>
                  <a:pt x="0" y="0"/>
                </a:moveTo>
                <a:lnTo>
                  <a:pt x="6732062" y="0"/>
                </a:lnTo>
                <a:lnTo>
                  <a:pt x="6732062" y="9392508"/>
                </a:lnTo>
                <a:lnTo>
                  <a:pt x="0" y="9392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148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2">
            <a:extLst>
              <a:ext uri="{FF2B5EF4-FFF2-40B4-BE49-F238E27FC236}">
                <a16:creationId xmlns:a16="http://schemas.microsoft.com/office/drawing/2014/main" id="{C3FB6C41-FE37-1317-A8D1-9B680D9709CB}"/>
              </a:ext>
            </a:extLst>
          </p:cNvPr>
          <p:cNvGrpSpPr/>
          <p:nvPr userDrawn="1"/>
        </p:nvGrpSpPr>
        <p:grpSpPr>
          <a:xfrm>
            <a:off x="9199518" y="-58755"/>
            <a:ext cx="2992482" cy="6916755"/>
            <a:chOff x="0" y="0"/>
            <a:chExt cx="1044090" cy="2875472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7FEE41EB-27B6-2A05-1D26-02EEF6CDF386}"/>
                </a:ext>
              </a:extLst>
            </p:cNvPr>
            <p:cNvSpPr/>
            <p:nvPr/>
          </p:nvSpPr>
          <p:spPr>
            <a:xfrm>
              <a:off x="0" y="0"/>
              <a:ext cx="1044090" cy="2875472"/>
            </a:xfrm>
            <a:custGeom>
              <a:avLst/>
              <a:gdLst/>
              <a:ahLst/>
              <a:cxnLst/>
              <a:rect l="l" t="t" r="r" b="b"/>
              <a:pathLst>
                <a:path w="1044090" h="2875472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80C16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E327DEBA-6D29-F9FF-841B-16C45ABC89B1}"/>
                </a:ext>
              </a:extLst>
            </p:cNvPr>
            <p:cNvSpPr txBox="1"/>
            <p:nvPr/>
          </p:nvSpPr>
          <p:spPr>
            <a:xfrm>
              <a:off x="0" y="-38100"/>
              <a:ext cx="1044090" cy="2913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5">
            <a:extLst>
              <a:ext uri="{FF2B5EF4-FFF2-40B4-BE49-F238E27FC236}">
                <a16:creationId xmlns:a16="http://schemas.microsoft.com/office/drawing/2014/main" id="{5C300339-7179-F9D0-0324-5F34FC824A00}"/>
              </a:ext>
            </a:extLst>
          </p:cNvPr>
          <p:cNvSpPr/>
          <p:nvPr userDrawn="1"/>
        </p:nvSpPr>
        <p:spPr>
          <a:xfrm>
            <a:off x="7549259" y="834425"/>
            <a:ext cx="3804541" cy="5476102"/>
          </a:xfrm>
          <a:custGeom>
            <a:avLst/>
            <a:gdLst/>
            <a:ahLst/>
            <a:cxnLst/>
            <a:rect l="l" t="t" r="r" b="b"/>
            <a:pathLst>
              <a:path w="6732062" h="9392508">
                <a:moveTo>
                  <a:pt x="0" y="0"/>
                </a:moveTo>
                <a:lnTo>
                  <a:pt x="6732062" y="0"/>
                </a:lnTo>
                <a:lnTo>
                  <a:pt x="6732062" y="9392508"/>
                </a:lnTo>
                <a:lnTo>
                  <a:pt x="0" y="9392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44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B05A7-8EC2-E2A5-85D8-5F832D190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AD3B41-D007-9441-9CC6-7D4727409A0C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D0602273-435D-91AF-2801-F705FBB7ECAF}"/>
              </a:ext>
            </a:extLst>
          </p:cNvPr>
          <p:cNvGrpSpPr/>
          <p:nvPr userDrawn="1"/>
        </p:nvGrpSpPr>
        <p:grpSpPr>
          <a:xfrm>
            <a:off x="6840043" y="0"/>
            <a:ext cx="5351957" cy="6858000"/>
            <a:chOff x="0" y="0"/>
            <a:chExt cx="8603361" cy="11024351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234D4149-5C0B-0323-582F-F5E78269731F}"/>
                </a:ext>
              </a:extLst>
            </p:cNvPr>
            <p:cNvSpPr/>
            <p:nvPr/>
          </p:nvSpPr>
          <p:spPr>
            <a:xfrm>
              <a:off x="-2794" y="-127"/>
              <a:ext cx="8606155" cy="11024477"/>
            </a:xfrm>
            <a:custGeom>
              <a:avLst/>
              <a:gdLst/>
              <a:ahLst/>
              <a:cxnLst/>
              <a:rect l="l" t="t" r="r" b="b"/>
              <a:pathLst>
                <a:path w="8606155" h="11024477">
                  <a:moveTo>
                    <a:pt x="8606155" y="10986504"/>
                  </a:moveTo>
                  <a:cubicBezTo>
                    <a:pt x="8606155" y="11022028"/>
                    <a:pt x="8595487" y="11024477"/>
                    <a:pt x="8567674" y="11024477"/>
                  </a:cubicBezTo>
                  <a:cubicBezTo>
                    <a:pt x="5713095" y="11023797"/>
                    <a:pt x="2858643" y="11023797"/>
                    <a:pt x="4064" y="11023797"/>
                  </a:cubicBezTo>
                  <a:cubicBezTo>
                    <a:pt x="0" y="11008962"/>
                    <a:pt x="6350" y="10995487"/>
                    <a:pt x="9271" y="10981740"/>
                  </a:cubicBezTo>
                  <a:cubicBezTo>
                    <a:pt x="134747" y="10379877"/>
                    <a:pt x="260350" y="9778150"/>
                    <a:pt x="386207" y="9176424"/>
                  </a:cubicBezTo>
                  <a:cubicBezTo>
                    <a:pt x="565658" y="8318545"/>
                    <a:pt x="745490" y="7460803"/>
                    <a:pt x="924814" y="6602923"/>
                  </a:cubicBezTo>
                  <a:cubicBezTo>
                    <a:pt x="1146302" y="5543471"/>
                    <a:pt x="1367282" y="4484018"/>
                    <a:pt x="1588643" y="3424702"/>
                  </a:cubicBezTo>
                  <a:cubicBezTo>
                    <a:pt x="1813560" y="2348508"/>
                    <a:pt x="2038604" y="1272450"/>
                    <a:pt x="2264156" y="196393"/>
                  </a:cubicBezTo>
                  <a:cubicBezTo>
                    <a:pt x="2277872" y="130925"/>
                    <a:pt x="2286635" y="63961"/>
                    <a:pt x="2308860" y="671"/>
                  </a:cubicBezTo>
                  <a:cubicBezTo>
                    <a:pt x="4395216" y="671"/>
                    <a:pt x="6481572" y="671"/>
                    <a:pt x="8567928" y="0"/>
                  </a:cubicBezTo>
                  <a:cubicBezTo>
                    <a:pt x="8596249" y="0"/>
                    <a:pt x="8605901" y="3666"/>
                    <a:pt x="8605901" y="38373"/>
                  </a:cubicBezTo>
                  <a:cubicBezTo>
                    <a:pt x="8605139" y="3687795"/>
                    <a:pt x="8605139" y="7337218"/>
                    <a:pt x="8606155" y="10986504"/>
                  </a:cubicBezTo>
                  <a:close/>
                </a:path>
              </a:pathLst>
            </a:custGeom>
            <a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712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B05A7-8EC2-E2A5-85D8-5F832D190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AD3B41-D007-9441-9CC6-7D4727409A0C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526B95D1-CCDE-754A-DA34-BB08F306D8A1}"/>
              </a:ext>
            </a:extLst>
          </p:cNvPr>
          <p:cNvGrpSpPr/>
          <p:nvPr userDrawn="1"/>
        </p:nvGrpSpPr>
        <p:grpSpPr>
          <a:xfrm>
            <a:off x="5717258" y="0"/>
            <a:ext cx="6492672" cy="6875929"/>
            <a:chOff x="0" y="0"/>
            <a:chExt cx="9738768" cy="10286746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871550AA-0467-4AC9-3BE2-5A3A8622C6D5}"/>
                </a:ext>
              </a:extLst>
            </p:cNvPr>
            <p:cNvSpPr/>
            <p:nvPr/>
          </p:nvSpPr>
          <p:spPr>
            <a:xfrm>
              <a:off x="-2794" y="-127"/>
              <a:ext cx="9741562" cy="10286873"/>
            </a:xfrm>
            <a:custGeom>
              <a:avLst/>
              <a:gdLst/>
              <a:ahLst/>
              <a:cxnLst/>
              <a:rect l="l" t="t" r="r" b="b"/>
              <a:pathLst>
                <a:path w="9741562" h="10286873">
                  <a:moveTo>
                    <a:pt x="9741562" y="10251440"/>
                  </a:moveTo>
                  <a:cubicBezTo>
                    <a:pt x="9741562" y="10284587"/>
                    <a:pt x="9729486" y="10286873"/>
                    <a:pt x="9698002" y="10286873"/>
                  </a:cubicBezTo>
                  <a:cubicBezTo>
                    <a:pt x="6466698" y="10286238"/>
                    <a:pt x="3235537" y="10286238"/>
                    <a:pt x="4232" y="10286238"/>
                  </a:cubicBezTo>
                  <a:cubicBezTo>
                    <a:pt x="0" y="10272395"/>
                    <a:pt x="6819" y="10259822"/>
                    <a:pt x="10126" y="10246995"/>
                  </a:cubicBezTo>
                  <a:cubicBezTo>
                    <a:pt x="152161" y="9685401"/>
                    <a:pt x="294340" y="9123934"/>
                    <a:pt x="436807" y="8562467"/>
                  </a:cubicBezTo>
                  <a:cubicBezTo>
                    <a:pt x="639941" y="7761986"/>
                    <a:pt x="843506" y="6961632"/>
                    <a:pt x="1046495" y="6161151"/>
                  </a:cubicBezTo>
                  <a:cubicBezTo>
                    <a:pt x="1297214" y="5172583"/>
                    <a:pt x="1547357" y="4184015"/>
                    <a:pt x="1797932" y="3195574"/>
                  </a:cubicBezTo>
                  <a:cubicBezTo>
                    <a:pt x="2052531" y="2191385"/>
                    <a:pt x="2307275" y="1187323"/>
                    <a:pt x="2562594" y="183261"/>
                  </a:cubicBezTo>
                  <a:cubicBezTo>
                    <a:pt x="2578120" y="122174"/>
                    <a:pt x="2588039" y="59690"/>
                    <a:pt x="2613197" y="635"/>
                  </a:cubicBezTo>
                  <a:cubicBezTo>
                    <a:pt x="4974895" y="635"/>
                    <a:pt x="7336593" y="635"/>
                    <a:pt x="9698290" y="0"/>
                  </a:cubicBezTo>
                  <a:cubicBezTo>
                    <a:pt x="9730349" y="0"/>
                    <a:pt x="9741275" y="3429"/>
                    <a:pt x="9741275" y="35814"/>
                  </a:cubicBezTo>
                  <a:cubicBezTo>
                    <a:pt x="9740412" y="3441065"/>
                    <a:pt x="9740412" y="6846316"/>
                    <a:pt x="9741562" y="10251440"/>
                  </a:cubicBezTo>
                  <a:close/>
                </a:path>
              </a:pathLst>
            </a:custGeom>
            <a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867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B05A7-8EC2-E2A5-85D8-5F832D190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AD3B41-D007-9441-9CC6-7D4727409A0C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7B116679-041C-E895-CF0C-61E326510CEE}"/>
              </a:ext>
            </a:extLst>
          </p:cNvPr>
          <p:cNvGrpSpPr/>
          <p:nvPr userDrawn="1"/>
        </p:nvGrpSpPr>
        <p:grpSpPr>
          <a:xfrm>
            <a:off x="5325035" y="0"/>
            <a:ext cx="6866965" cy="6858000"/>
            <a:chOff x="0" y="0"/>
            <a:chExt cx="10445244" cy="1043813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39FA630-1BC6-04B0-1B1B-9D2C39596E02}"/>
                </a:ext>
              </a:extLst>
            </p:cNvPr>
            <p:cNvSpPr/>
            <p:nvPr/>
          </p:nvSpPr>
          <p:spPr>
            <a:xfrm>
              <a:off x="-2794" y="-127"/>
              <a:ext cx="10448038" cy="10438260"/>
            </a:xfrm>
            <a:custGeom>
              <a:avLst/>
              <a:gdLst/>
              <a:ahLst/>
              <a:cxnLst/>
              <a:rect l="l" t="t" r="r" b="b"/>
              <a:pathLst>
                <a:path w="10448038" h="10438260">
                  <a:moveTo>
                    <a:pt x="10448038" y="10402306"/>
                  </a:moveTo>
                  <a:cubicBezTo>
                    <a:pt x="10448038" y="10435941"/>
                    <a:pt x="10435086" y="10438260"/>
                    <a:pt x="10401318" y="10438260"/>
                  </a:cubicBezTo>
                  <a:cubicBezTo>
                    <a:pt x="6935606" y="10437616"/>
                    <a:pt x="3470048" y="10437616"/>
                    <a:pt x="4336" y="10437616"/>
                  </a:cubicBezTo>
                  <a:cubicBezTo>
                    <a:pt x="0" y="10423570"/>
                    <a:pt x="7111" y="10410811"/>
                    <a:pt x="10658" y="10397796"/>
                  </a:cubicBezTo>
                  <a:cubicBezTo>
                    <a:pt x="162997" y="9827937"/>
                    <a:pt x="315490" y="9258207"/>
                    <a:pt x="468292" y="8688477"/>
                  </a:cubicBezTo>
                  <a:cubicBezTo>
                    <a:pt x="686161" y="7876215"/>
                    <a:pt x="904493" y="7064083"/>
                    <a:pt x="1122208" y="6251821"/>
                  </a:cubicBezTo>
                  <a:cubicBezTo>
                    <a:pt x="1391114" y="5248705"/>
                    <a:pt x="1659404" y="4245588"/>
                    <a:pt x="1928156" y="3242601"/>
                  </a:cubicBezTo>
                  <a:cubicBezTo>
                    <a:pt x="2201225" y="2223633"/>
                    <a:pt x="2474448" y="1204795"/>
                    <a:pt x="2748288" y="185956"/>
                  </a:cubicBezTo>
                  <a:cubicBezTo>
                    <a:pt x="2764941" y="123970"/>
                    <a:pt x="2775580" y="60567"/>
                    <a:pt x="2802563" y="643"/>
                  </a:cubicBezTo>
                  <a:cubicBezTo>
                    <a:pt x="5335584" y="643"/>
                    <a:pt x="7868606" y="643"/>
                    <a:pt x="10401627" y="0"/>
                  </a:cubicBezTo>
                  <a:cubicBezTo>
                    <a:pt x="10436011" y="0"/>
                    <a:pt x="10447729" y="3478"/>
                    <a:pt x="10447729" y="36339"/>
                  </a:cubicBezTo>
                  <a:cubicBezTo>
                    <a:pt x="10446804" y="3491705"/>
                    <a:pt x="10446804" y="6947070"/>
                    <a:pt x="10448038" y="10402306"/>
                  </a:cubicBezTo>
                  <a:close/>
                </a:path>
              </a:pathLst>
            </a:custGeom>
            <a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7417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B05A7-8EC2-E2A5-85D8-5F832D190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AD3B41-D007-9441-9CC6-7D4727409A0C}" type="slidenum">
              <a:rPr lang="en-US" smtClean="0"/>
              <a:t>‹#›</a:t>
            </a:fld>
            <a:endParaRPr lang="en-US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D2295933-C4CC-27E3-6853-44023A63D890}"/>
              </a:ext>
            </a:extLst>
          </p:cNvPr>
          <p:cNvGrpSpPr/>
          <p:nvPr userDrawn="1"/>
        </p:nvGrpSpPr>
        <p:grpSpPr>
          <a:xfrm>
            <a:off x="6855331" y="0"/>
            <a:ext cx="5336669" cy="6875929"/>
            <a:chOff x="-4823894" y="-1346395"/>
            <a:chExt cx="8101529" cy="10438260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0D77513A-DCA2-3B88-33D7-FFC57112FFDF}"/>
                </a:ext>
              </a:extLst>
            </p:cNvPr>
            <p:cNvSpPr/>
            <p:nvPr/>
          </p:nvSpPr>
          <p:spPr>
            <a:xfrm>
              <a:off x="-4823894" y="-1346395"/>
              <a:ext cx="8101529" cy="10438260"/>
            </a:xfrm>
            <a:custGeom>
              <a:avLst/>
              <a:gdLst/>
              <a:ahLst/>
              <a:cxnLst/>
              <a:rect l="l" t="t" r="r" b="b"/>
              <a:pathLst>
                <a:path w="8101529" h="10438260">
                  <a:moveTo>
                    <a:pt x="8101529" y="10402306"/>
                  </a:moveTo>
                  <a:cubicBezTo>
                    <a:pt x="8101529" y="10435941"/>
                    <a:pt x="8091487" y="10438260"/>
                    <a:pt x="8065305" y="10438260"/>
                  </a:cubicBezTo>
                  <a:cubicBezTo>
                    <a:pt x="5378160" y="10437616"/>
                    <a:pt x="2691135" y="10437616"/>
                    <a:pt x="3990" y="10437616"/>
                  </a:cubicBezTo>
                  <a:cubicBezTo>
                    <a:pt x="0" y="10423570"/>
                    <a:pt x="6141" y="10410811"/>
                    <a:pt x="8891" y="10397796"/>
                  </a:cubicBezTo>
                  <a:cubicBezTo>
                    <a:pt x="127007" y="9827937"/>
                    <a:pt x="245243" y="9258207"/>
                    <a:pt x="363718" y="8688477"/>
                  </a:cubicBezTo>
                  <a:cubicBezTo>
                    <a:pt x="532644" y="7876215"/>
                    <a:pt x="701928" y="7064083"/>
                    <a:pt x="870733" y="6251821"/>
                  </a:cubicBezTo>
                  <a:cubicBezTo>
                    <a:pt x="1079230" y="5248705"/>
                    <a:pt x="1287249" y="4245588"/>
                    <a:pt x="1495626" y="3242601"/>
                  </a:cubicBezTo>
                  <a:cubicBezTo>
                    <a:pt x="1707351" y="2223633"/>
                    <a:pt x="1919195" y="1204795"/>
                    <a:pt x="2131517" y="185956"/>
                  </a:cubicBezTo>
                  <a:cubicBezTo>
                    <a:pt x="2144429" y="123970"/>
                    <a:pt x="2152678" y="60567"/>
                    <a:pt x="2173599" y="643"/>
                  </a:cubicBezTo>
                  <a:cubicBezTo>
                    <a:pt x="4137581" y="643"/>
                    <a:pt x="6101563" y="643"/>
                    <a:pt x="8065544" y="0"/>
                  </a:cubicBezTo>
                  <a:cubicBezTo>
                    <a:pt x="8092205" y="0"/>
                    <a:pt x="8101290" y="3478"/>
                    <a:pt x="8101290" y="36339"/>
                  </a:cubicBezTo>
                  <a:cubicBezTo>
                    <a:pt x="8100573" y="3491705"/>
                    <a:pt x="8100573" y="6947070"/>
                    <a:pt x="8101529" y="10402306"/>
                  </a:cubicBezTo>
                  <a:close/>
                </a:path>
              </a:pathLst>
            </a:custGeom>
            <a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884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2B38B-3869-079E-0EBE-CBB23A779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C1A4A2-E478-3448-BC29-3B1620ECB49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F14163FF-3D86-DA44-41CA-F661B262292B}"/>
              </a:ext>
            </a:extLst>
          </p:cNvPr>
          <p:cNvGrpSpPr/>
          <p:nvPr userDrawn="1"/>
        </p:nvGrpSpPr>
        <p:grpSpPr>
          <a:xfrm>
            <a:off x="6840043" y="0"/>
            <a:ext cx="5351957" cy="6858000"/>
            <a:chOff x="0" y="0"/>
            <a:chExt cx="8603361" cy="11024351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441A88A-E3E8-066C-36B4-C0426496FD05}"/>
                </a:ext>
              </a:extLst>
            </p:cNvPr>
            <p:cNvSpPr/>
            <p:nvPr/>
          </p:nvSpPr>
          <p:spPr>
            <a:xfrm>
              <a:off x="-2794" y="-127"/>
              <a:ext cx="8606155" cy="11024477"/>
            </a:xfrm>
            <a:custGeom>
              <a:avLst/>
              <a:gdLst/>
              <a:ahLst/>
              <a:cxnLst/>
              <a:rect l="l" t="t" r="r" b="b"/>
              <a:pathLst>
                <a:path w="8606155" h="11024477">
                  <a:moveTo>
                    <a:pt x="8606155" y="10986504"/>
                  </a:moveTo>
                  <a:cubicBezTo>
                    <a:pt x="8606155" y="11022028"/>
                    <a:pt x="8595487" y="11024477"/>
                    <a:pt x="8567674" y="11024477"/>
                  </a:cubicBezTo>
                  <a:cubicBezTo>
                    <a:pt x="5713095" y="11023797"/>
                    <a:pt x="2858643" y="11023797"/>
                    <a:pt x="4064" y="11023797"/>
                  </a:cubicBezTo>
                  <a:cubicBezTo>
                    <a:pt x="0" y="11008962"/>
                    <a:pt x="6350" y="10995487"/>
                    <a:pt x="9271" y="10981740"/>
                  </a:cubicBezTo>
                  <a:cubicBezTo>
                    <a:pt x="134747" y="10379877"/>
                    <a:pt x="260350" y="9778150"/>
                    <a:pt x="386207" y="9176424"/>
                  </a:cubicBezTo>
                  <a:cubicBezTo>
                    <a:pt x="565658" y="8318545"/>
                    <a:pt x="745490" y="7460803"/>
                    <a:pt x="924814" y="6602923"/>
                  </a:cubicBezTo>
                  <a:cubicBezTo>
                    <a:pt x="1146302" y="5543471"/>
                    <a:pt x="1367282" y="4484018"/>
                    <a:pt x="1588643" y="3424702"/>
                  </a:cubicBezTo>
                  <a:cubicBezTo>
                    <a:pt x="1813560" y="2348508"/>
                    <a:pt x="2038604" y="1272450"/>
                    <a:pt x="2264156" y="196393"/>
                  </a:cubicBezTo>
                  <a:cubicBezTo>
                    <a:pt x="2277872" y="130925"/>
                    <a:pt x="2286635" y="63961"/>
                    <a:pt x="2308860" y="671"/>
                  </a:cubicBezTo>
                  <a:cubicBezTo>
                    <a:pt x="4395216" y="671"/>
                    <a:pt x="6481572" y="671"/>
                    <a:pt x="8567928" y="0"/>
                  </a:cubicBezTo>
                  <a:cubicBezTo>
                    <a:pt x="8596249" y="0"/>
                    <a:pt x="8605901" y="3666"/>
                    <a:pt x="8605901" y="38373"/>
                  </a:cubicBezTo>
                  <a:cubicBezTo>
                    <a:pt x="8605139" y="3687795"/>
                    <a:pt x="8605139" y="7337218"/>
                    <a:pt x="8606155" y="10986504"/>
                  </a:cubicBezTo>
                  <a:close/>
                </a:path>
              </a:pathLst>
            </a:custGeom>
            <a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0129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AEA9A-B800-93EE-7B39-B2FDCC7739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BB1E2B-7CB6-F74D-9684-989E5B5138E8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37FA7-D33D-F76C-F7FE-12D351BCB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1AC51-D3EA-2BD6-7B15-008A8D544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448055-4A20-0B46-A573-501F3D6FFC2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75EB95-1A62-2E8D-68D4-D1861B5F9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81989" y="2796988"/>
            <a:ext cx="5750351" cy="4080011"/>
          </a:xfrm>
          <a:prstGeom prst="rect">
            <a:avLst/>
          </a:prstGeom>
        </p:spPr>
      </p:pic>
      <p:pic>
        <p:nvPicPr>
          <p:cNvPr id="8" name="Picture 7" descr="A green arrow with black background&#10;&#10;Description automatically generated">
            <a:extLst>
              <a:ext uri="{FF2B5EF4-FFF2-40B4-BE49-F238E27FC236}">
                <a16:creationId xmlns:a16="http://schemas.microsoft.com/office/drawing/2014/main" id="{9F0ED409-2D21-55AD-EB11-C28E88B434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1575" y="4316506"/>
            <a:ext cx="3614599" cy="256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26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AEA9A-B800-93EE-7B39-B2FDCC7739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BB1E2B-7CB6-F74D-9684-989E5B5138E8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37FA7-D33D-F76C-F7FE-12D351BCB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1AC51-D3EA-2BD6-7B15-008A8D544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448055-4A20-0B46-A573-501F3D6FFC2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green arrow with black background&#10;&#10;Description automatically generated">
            <a:extLst>
              <a:ext uri="{FF2B5EF4-FFF2-40B4-BE49-F238E27FC236}">
                <a16:creationId xmlns:a16="http://schemas.microsoft.com/office/drawing/2014/main" id="{9F0ED409-2D21-55AD-EB11-C28E88B434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575" y="4934784"/>
            <a:ext cx="2743200" cy="1946366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C87E70F0-820D-0EF4-395F-4CC6B8A45CFD}"/>
              </a:ext>
            </a:extLst>
          </p:cNvPr>
          <p:cNvSpPr/>
          <p:nvPr userDrawn="1"/>
        </p:nvSpPr>
        <p:spPr>
          <a:xfrm>
            <a:off x="8367799" y="0"/>
            <a:ext cx="3858938" cy="6881150"/>
          </a:xfrm>
          <a:custGeom>
            <a:avLst/>
            <a:gdLst/>
            <a:ahLst/>
            <a:cxnLst/>
            <a:rect l="l" t="t" r="r" b="b"/>
            <a:pathLst>
              <a:path w="5501690" h="10287000">
                <a:moveTo>
                  <a:pt x="0" y="0"/>
                </a:moveTo>
                <a:lnTo>
                  <a:pt x="5501690" y="0"/>
                </a:lnTo>
                <a:lnTo>
                  <a:pt x="550169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1937" r="-98706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092A51-A2C9-DA6B-FC44-797E5922252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49787" y="2569671"/>
            <a:ext cx="6096000" cy="432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73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arrow with black background&#10;&#10;Description automatically generated">
            <a:extLst>
              <a:ext uri="{FF2B5EF4-FFF2-40B4-BE49-F238E27FC236}">
                <a16:creationId xmlns:a16="http://schemas.microsoft.com/office/drawing/2014/main" id="{9F0ED409-2D21-55AD-EB11-C28E88B434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 flipV="1">
            <a:off x="8722270" y="0"/>
            <a:ext cx="3545930" cy="250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7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979BFD-FD84-DD5B-55E4-7ABF90134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7A52E-4D4F-C3C7-711D-BCF7C91E4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E763C-527D-1AD8-346D-9B33D02890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C66B9C-7AC3-DA46-AB8B-4630A9A08454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E1426-309B-FDA2-0FF8-353ECD1AB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A6FC9-8C60-9681-9A6F-BE6A1D267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F31E72-7E1A-A444-9F30-31C90705A1B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696599-6167-1FF6-EC69-B6BD973D8B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" y="0"/>
            <a:ext cx="12192001" cy="6876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454CC3-A783-4F06-6916-82F234DCF8A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059241" y="2525660"/>
            <a:ext cx="6132759" cy="4351338"/>
          </a:xfrm>
          <a:prstGeom prst="rect">
            <a:avLst/>
          </a:prstGeom>
        </p:spPr>
      </p:pic>
      <p:pic>
        <p:nvPicPr>
          <p:cNvPr id="9" name="Picture 8" descr="A green arrow with black background&#10;&#10;Description automatically generated">
            <a:extLst>
              <a:ext uri="{FF2B5EF4-FFF2-40B4-BE49-F238E27FC236}">
                <a16:creationId xmlns:a16="http://schemas.microsoft.com/office/drawing/2014/main" id="{AD7FFD65-D5E6-F203-AB2A-7299EACC125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1576" y="4595446"/>
            <a:ext cx="3221461" cy="228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7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979BFD-FD84-DD5B-55E4-7ABF90134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7A52E-4D4F-C3C7-711D-BCF7C91E4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E763C-527D-1AD8-346D-9B33D02890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C66B9C-7AC3-DA46-AB8B-4630A9A08454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E1426-309B-FDA2-0FF8-353ECD1AB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A6FC9-8C60-9681-9A6F-BE6A1D267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F31E72-7E1A-A444-9F30-31C90705A1B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696599-6167-1FF6-EC69-B6BD973D8B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" y="0"/>
            <a:ext cx="12192001" cy="6876998"/>
          </a:xfrm>
          <a:prstGeom prst="rect">
            <a:avLst/>
          </a:prstGeom>
        </p:spPr>
      </p:pic>
      <p:pic>
        <p:nvPicPr>
          <p:cNvPr id="10" name="Picture 9" descr="A group of people sitting at desks in a library&#10;&#10;Description automatically generated">
            <a:extLst>
              <a:ext uri="{FF2B5EF4-FFF2-40B4-BE49-F238E27FC236}">
                <a16:creationId xmlns:a16="http://schemas.microsoft.com/office/drawing/2014/main" id="{ECDEDA50-856A-414B-A541-07026F42BA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0400" y="-18999"/>
            <a:ext cx="5181599" cy="6913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48629B-DFC7-3E05-C8E8-3885F704435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423271" y="4213410"/>
            <a:ext cx="3804587" cy="269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07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979BFD-FD84-DD5B-55E4-7ABF90134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7A52E-4D4F-C3C7-711D-BCF7C91E4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E763C-527D-1AD8-346D-9B33D02890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C66B9C-7AC3-DA46-AB8B-4630A9A08454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E1426-309B-FDA2-0FF8-353ECD1AB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A6FC9-8C60-9681-9A6F-BE6A1D267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F31E72-7E1A-A444-9F30-31C90705A1B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696599-6167-1FF6-EC69-B6BD973D8B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" y="0"/>
            <a:ext cx="12192001" cy="6876998"/>
          </a:xfrm>
          <a:prstGeom prst="rect">
            <a:avLst/>
          </a:prstGeom>
        </p:spPr>
      </p:pic>
      <p:pic>
        <p:nvPicPr>
          <p:cNvPr id="9" name="Picture 8" descr="A green arrow with black background&#10;&#10;Description automatically generated">
            <a:extLst>
              <a:ext uri="{FF2B5EF4-FFF2-40B4-BE49-F238E27FC236}">
                <a16:creationId xmlns:a16="http://schemas.microsoft.com/office/drawing/2014/main" id="{AD7FFD65-D5E6-F203-AB2A-7299EACC12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576" y="4751294"/>
            <a:ext cx="3001808" cy="212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7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979BFD-FD84-DD5B-55E4-7ABF90134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7A52E-4D4F-C3C7-711D-BCF7C91E4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E763C-527D-1AD8-346D-9B33D02890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C66B9C-7AC3-DA46-AB8B-4630A9A08454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E1426-309B-FDA2-0FF8-353ECD1AB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A6FC9-8C60-9681-9A6F-BE6A1D267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F31E72-7E1A-A444-9F30-31C90705A1B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696599-6167-1FF6-EC69-B6BD973D8B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4754" y="-18998"/>
            <a:ext cx="12236754" cy="6895996"/>
          </a:xfrm>
          <a:prstGeom prst="rect">
            <a:avLst/>
          </a:prstGeom>
        </p:spPr>
      </p:pic>
      <p:pic>
        <p:nvPicPr>
          <p:cNvPr id="9" name="Picture 8" descr="A green arrow with black background&#10;&#10;Description automatically generated">
            <a:extLst>
              <a:ext uri="{FF2B5EF4-FFF2-40B4-BE49-F238E27FC236}">
                <a16:creationId xmlns:a16="http://schemas.microsoft.com/office/drawing/2014/main" id="{4220C19F-CD5B-FC38-CAAF-940BE35F05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7296150" y="3589422"/>
            <a:ext cx="4914900" cy="330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1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si.ie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5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45092-0142-5F78-53AE-18F4BC720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id="{367C8D26-5EDC-A1EB-7486-BD5417B6161A}"/>
              </a:ext>
            </a:extLst>
          </p:cNvPr>
          <p:cNvGrpSpPr/>
          <p:nvPr/>
        </p:nvGrpSpPr>
        <p:grpSpPr>
          <a:xfrm>
            <a:off x="9247348" y="0"/>
            <a:ext cx="2978839" cy="6898046"/>
            <a:chOff x="0" y="0"/>
            <a:chExt cx="1044090" cy="2875472"/>
          </a:xfrm>
          <a:solidFill>
            <a:srgbClr val="80C160"/>
          </a:solidFill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B0AD1CFF-EBD1-39C1-5ADC-3E989035B3BB}"/>
                </a:ext>
              </a:extLst>
            </p:cNvPr>
            <p:cNvSpPr/>
            <p:nvPr/>
          </p:nvSpPr>
          <p:spPr>
            <a:xfrm>
              <a:off x="0" y="0"/>
              <a:ext cx="1044090" cy="2875472"/>
            </a:xfrm>
            <a:custGeom>
              <a:avLst/>
              <a:gdLst/>
              <a:ahLst/>
              <a:cxnLst/>
              <a:rect l="l" t="t" r="r" b="b"/>
              <a:pathLst>
                <a:path w="1044090" h="2875472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89DF2660-F69A-9A78-D043-5510AED9FD22}"/>
                </a:ext>
              </a:extLst>
            </p:cNvPr>
            <p:cNvSpPr txBox="1"/>
            <p:nvPr/>
          </p:nvSpPr>
          <p:spPr>
            <a:xfrm>
              <a:off x="0" y="-38100"/>
              <a:ext cx="1044090" cy="2913572"/>
            </a:xfrm>
            <a:prstGeom prst="rect">
              <a:avLst/>
            </a:prstGeom>
            <a:grpFill/>
            <a:ln>
              <a:noFill/>
            </a:ln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5AB4061-B0B0-0139-D048-88D86FC9CA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188" b="34017"/>
          <a:stretch/>
        </p:blipFill>
        <p:spPr>
          <a:xfrm>
            <a:off x="233457" y="2086707"/>
            <a:ext cx="6858000" cy="2180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F57A99-2409-D644-0738-6AB8DE7C1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7615023" y="-91399"/>
            <a:ext cx="4611164" cy="35203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0B7D67A-8068-CEAA-D51C-457A40901737}"/>
              </a:ext>
            </a:extLst>
          </p:cNvPr>
          <p:cNvSpPr txBox="1">
            <a:spLocks/>
          </p:cNvSpPr>
          <p:nvPr/>
        </p:nvSpPr>
        <p:spPr>
          <a:xfrm>
            <a:off x="662082" y="4548128"/>
            <a:ext cx="6429375" cy="9495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>
                <a:highlight>
                  <a:srgbClr val="E4E51B"/>
                </a:highlight>
                <a:latin typeface="Helvetica" pitchFamily="2" charset="0"/>
              </a:rPr>
              <a:t>School Presentation for applying to DARE in</a:t>
            </a:r>
            <a:r>
              <a:rPr lang="en-GB" sz="3200" dirty="0">
                <a:highlight>
                  <a:srgbClr val="E4E51B"/>
                </a:highlight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2025</a:t>
            </a:r>
          </a:p>
          <a:p>
            <a:pPr algn="l"/>
            <a:endParaRPr lang="en-US" sz="2000" dirty="0">
              <a:highlight>
                <a:srgbClr val="E4E51B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75686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5F7299-05A1-40B6-F939-FA02DCE77407}"/>
              </a:ext>
            </a:extLst>
          </p:cNvPr>
          <p:cNvSpPr/>
          <p:nvPr/>
        </p:nvSpPr>
        <p:spPr>
          <a:xfrm>
            <a:off x="782054" y="1817967"/>
            <a:ext cx="10121456" cy="3000821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Orientation Programmes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Learning Support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Assistive Technology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Library Support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Exam Accommodations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Educational Support Worker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Academic Tuition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9B9209-CF4B-F653-28B7-C0EAF76A6C86}"/>
              </a:ext>
            </a:extLst>
          </p:cNvPr>
          <p:cNvSpPr/>
          <p:nvPr/>
        </p:nvSpPr>
        <p:spPr>
          <a:xfrm>
            <a:off x="782054" y="778770"/>
            <a:ext cx="3775393" cy="842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36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Benefits of DARE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66E898-8850-E660-CA29-F8F4D34ADCFC}"/>
              </a:ext>
            </a:extLst>
          </p:cNvPr>
          <p:cNvSpPr/>
          <p:nvPr/>
        </p:nvSpPr>
        <p:spPr>
          <a:xfrm>
            <a:off x="782054" y="3972480"/>
            <a:ext cx="10121456" cy="1131785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	You don’t have to be eligible for DARE to get support in college.</a:t>
            </a:r>
          </a:p>
          <a:p>
            <a:pPr>
              <a:lnSpc>
                <a:spcPct val="150000"/>
              </a:lnSpc>
            </a:pP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	A needs assessment is conducted to identify your specific support requirements.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900" dirty="0">
              <a:highlight>
                <a:srgbClr val="80C160"/>
              </a:highlight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7CC67CE-E142-DEF6-B3DE-551AD56FD7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188" b="34017"/>
          <a:stretch/>
        </p:blipFill>
        <p:spPr>
          <a:xfrm>
            <a:off x="10669234" y="6263586"/>
            <a:ext cx="1389416" cy="4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19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043DCE-0BF5-DDAE-E918-0D5B372A4FF5}"/>
              </a:ext>
            </a:extLst>
          </p:cNvPr>
          <p:cNvSpPr txBox="1"/>
          <p:nvPr/>
        </p:nvSpPr>
        <p:spPr>
          <a:xfrm>
            <a:off x="4790027" y="1744994"/>
            <a:ext cx="6680465" cy="4272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25" indent="-365125">
              <a:lnSpc>
                <a:spcPct val="150000"/>
              </a:lnSpc>
              <a:spcBef>
                <a:spcPts val="200"/>
              </a:spcBef>
              <a:buFontTx/>
              <a:buAutoNum type="arabicPeriod"/>
              <a:defRPr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Apply to CAO at www.cao.ie by </a:t>
            </a: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1 February 2025</a:t>
            </a: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65125" indent="-365125">
              <a:lnSpc>
                <a:spcPct val="150000"/>
              </a:lnSpc>
              <a:spcBef>
                <a:spcPts val="200"/>
              </a:spcBef>
              <a:buFontTx/>
              <a:buAutoNum type="arabicPeriod"/>
              <a:defRPr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Review your DARE Handbook with your parents or guardians.</a:t>
            </a:r>
          </a:p>
          <a:p>
            <a:pPr marL="365125" indent="-365125">
              <a:lnSpc>
                <a:spcPct val="150000"/>
              </a:lnSpc>
              <a:spcBef>
                <a:spcPts val="200"/>
              </a:spcBef>
              <a:buFontTx/>
              <a:buAutoNum type="arabicPeriod"/>
              <a:defRPr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Complete Section A, the online Supplementary Information  Form (SIF) and apply to DARE by answering </a:t>
            </a: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Yes</a:t>
            </a: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Question 1 </a:t>
            </a: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by </a:t>
            </a: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1 March 2025</a:t>
            </a: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65125" indent="-365125">
              <a:lnSpc>
                <a:spcPct val="150000"/>
              </a:lnSpc>
              <a:spcBef>
                <a:spcPts val="200"/>
              </a:spcBef>
              <a:buFontTx/>
              <a:buAutoNum type="arabicPeriod"/>
              <a:defRPr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You should start gathering your documentation in a timely fashion, i.e. before 15 February.</a:t>
            </a:r>
          </a:p>
          <a:p>
            <a:pPr marL="365125" indent="-365125">
              <a:lnSpc>
                <a:spcPct val="15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Submit the Educational Impact Statement and Evidence of Disability to CAO by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15 March 2025.</a:t>
            </a:r>
            <a:endParaRPr lang="en-IE" sz="4400" b="1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AD840A-2E3F-2605-CBD0-D8A00B824F1B}"/>
              </a:ext>
            </a:extLst>
          </p:cNvPr>
          <p:cNvSpPr/>
          <p:nvPr/>
        </p:nvSpPr>
        <p:spPr>
          <a:xfrm>
            <a:off x="4790027" y="800454"/>
            <a:ext cx="3493264" cy="842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36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How do I apply?</a:t>
            </a: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AF91D4B-8DAA-042F-14CB-D9BFD604BC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188" b="34017"/>
          <a:stretch/>
        </p:blipFill>
        <p:spPr>
          <a:xfrm>
            <a:off x="10669234" y="6263586"/>
            <a:ext cx="1389416" cy="441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0AA7D-942C-F164-99C9-6499C6BCC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162" y="720664"/>
            <a:ext cx="3866505" cy="541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03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A7DDF7-65E4-F553-E27A-1145E4EC576E}"/>
              </a:ext>
            </a:extLst>
          </p:cNvPr>
          <p:cNvSpPr txBox="1"/>
          <p:nvPr/>
        </p:nvSpPr>
        <p:spPr>
          <a:xfrm>
            <a:off x="980772" y="1713334"/>
            <a:ext cx="9888255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defRPr/>
            </a:pP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Section A: Applicant Information </a:t>
            </a:r>
          </a:p>
          <a:p>
            <a:pPr marL="365125" indent="-365125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Completed by you </a:t>
            </a: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online</a:t>
            </a: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by </a:t>
            </a: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17:00</a:t>
            </a: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on </a:t>
            </a: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1 March 2025</a:t>
            </a: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65125" indent="-365125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Answer </a:t>
            </a: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Yes to Q1 </a:t>
            </a: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to apply to DARE and fully complete Questions 1-5.    </a:t>
            </a: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</a:p>
          <a:p>
            <a:pPr marL="822325" lvl="1" indent="-365125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Answer Yes to Q1(b) to apply to carry forward your DARE eligibility from 2024 to 2025.</a:t>
            </a:r>
          </a:p>
          <a:p>
            <a:pPr lvl="1">
              <a:spcBef>
                <a:spcPts val="200"/>
              </a:spcBef>
              <a:defRPr/>
            </a:pPr>
            <a:endParaRPr lang="en-GB" b="1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200"/>
              </a:spcBef>
              <a:defRPr/>
            </a:pP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Section B: Educational Impact Statement (EIS)</a:t>
            </a:r>
          </a:p>
          <a:p>
            <a:pPr marL="365125" indent="-365125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Educational Impact Statement completed by your school. Send to CAO by </a:t>
            </a: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15 March 2025</a:t>
            </a: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65125" indent="-365125">
              <a:spcBef>
                <a:spcPts val="200"/>
              </a:spcBef>
              <a:buFontTx/>
              <a:buAutoNum type="arabicPeriod"/>
              <a:defRPr/>
            </a:pPr>
            <a:endParaRPr lang="en-GB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200"/>
              </a:spcBef>
              <a:defRPr/>
            </a:pP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Section C: Evidence of a Disability (EOD)</a:t>
            </a:r>
          </a:p>
          <a:p>
            <a:pPr marL="365125" indent="-365125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Completed by the appropriate professional. Send to CAO by </a:t>
            </a: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15 March 2025</a:t>
            </a: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65125" indent="-365125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endParaRPr lang="en-GB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200"/>
              </a:spcBef>
              <a:defRPr/>
            </a:pP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Section D: School Statement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Where applying under the Dyslexia/ Significant Literacy Difficulties category, applicants who do not have a Psychological Assessment Report identifying Dyslexia </a:t>
            </a: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should submit </a:t>
            </a: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Section</a:t>
            </a: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School Statement</a:t>
            </a: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. Send to CAO by </a:t>
            </a: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15 March 2025</a:t>
            </a: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17CDD8-C79F-D8BD-2D5C-6F06E08E768F}"/>
              </a:ext>
            </a:extLst>
          </p:cNvPr>
          <p:cNvSpPr/>
          <p:nvPr/>
        </p:nvSpPr>
        <p:spPr>
          <a:xfrm>
            <a:off x="980772" y="589573"/>
            <a:ext cx="8084264" cy="842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36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Supplementary Information Form (SIF)</a:t>
            </a: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BF2D76D-FB17-1D8F-FE5B-A5855B9373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188" b="34017"/>
          <a:stretch/>
        </p:blipFill>
        <p:spPr>
          <a:xfrm>
            <a:off x="10669234" y="6263586"/>
            <a:ext cx="1389416" cy="4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55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A8A65C-D239-37F1-5681-DC7786E82323}"/>
              </a:ext>
            </a:extLst>
          </p:cNvPr>
          <p:cNvSpPr txBox="1"/>
          <p:nvPr/>
        </p:nvSpPr>
        <p:spPr>
          <a:xfrm>
            <a:off x="881029" y="2117968"/>
            <a:ext cx="8783475" cy="2622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  <a:defRPr/>
            </a:pP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Provides information on how your disability has impacted on your second level education.  </a:t>
            </a:r>
          </a:p>
          <a:p>
            <a:pPr marL="365125" indent="-365125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Download form.</a:t>
            </a:r>
          </a:p>
          <a:p>
            <a:pPr marL="365125" indent="-365125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Complete the Educational Impact Statement (EIS) Checklist with your school.</a:t>
            </a:r>
          </a:p>
          <a:p>
            <a:pPr marL="365125" indent="-365125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Your school will complete the rest following on from your responses to the EIS Checklist.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BBC0B-DACD-1ADD-EDB5-EDEB8E4D393D}"/>
              </a:ext>
            </a:extLst>
          </p:cNvPr>
          <p:cNvSpPr/>
          <p:nvPr/>
        </p:nvSpPr>
        <p:spPr>
          <a:xfrm>
            <a:off x="881029" y="959394"/>
            <a:ext cx="9879628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36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Section B:  Educational Impact Statement (EIS)</a:t>
            </a: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90DFCAF-FBB5-B632-99FC-66B7533268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188" b="34017"/>
          <a:stretch/>
        </p:blipFill>
        <p:spPr>
          <a:xfrm>
            <a:off x="10669234" y="6263586"/>
            <a:ext cx="1389416" cy="4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77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5CC675-B248-5882-B470-B40FD0CCA609}"/>
              </a:ext>
            </a:extLst>
          </p:cNvPr>
          <p:cNvSpPr/>
          <p:nvPr/>
        </p:nvSpPr>
        <p:spPr>
          <a:xfrm>
            <a:off x="881029" y="959394"/>
            <a:ext cx="9879628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36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Section B:  Educational Impact Statement (EIS)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2BD954-2DFC-6D9B-75DB-F937E41E15BE}"/>
              </a:ext>
            </a:extLst>
          </p:cNvPr>
          <p:cNvSpPr txBox="1"/>
          <p:nvPr/>
        </p:nvSpPr>
        <p:spPr>
          <a:xfrm>
            <a:off x="881029" y="1989275"/>
            <a:ext cx="10683142" cy="355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  <a:defRPr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This form needs to be completed by either your:</a:t>
            </a:r>
          </a:p>
          <a:p>
            <a:pPr marL="822325" lvl="1" indent="-365125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Guidance Counsellor</a:t>
            </a:r>
          </a:p>
          <a:p>
            <a:pPr marL="822325" lvl="1" indent="-365125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Learning Support Teacher</a:t>
            </a:r>
          </a:p>
          <a:p>
            <a:pPr marL="822325" lvl="1" indent="-365125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Year Head</a:t>
            </a:r>
          </a:p>
          <a:p>
            <a:pPr marL="822325" lvl="1" indent="-365125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Visiting Teacher or</a:t>
            </a:r>
          </a:p>
          <a:p>
            <a:pPr marL="822325" lvl="1" indent="-365125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Principal/Deputy Principal</a:t>
            </a:r>
          </a:p>
          <a:p>
            <a:pPr marL="342900" indent="-342900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The form </a:t>
            </a: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MUST BE </a:t>
            </a: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signed and stamped by school Principal/Deputy Principal.</a:t>
            </a:r>
          </a:p>
          <a:p>
            <a:pPr marL="342900" indent="-342900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You must return to the CAO by </a:t>
            </a: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15 March 2025</a:t>
            </a: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BB50C4E-1D27-210D-7E91-DFD23C9296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188" b="34017"/>
          <a:stretch/>
        </p:blipFill>
        <p:spPr>
          <a:xfrm>
            <a:off x="10669234" y="6263586"/>
            <a:ext cx="1389416" cy="4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44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3BA578-71B7-D1FD-E615-CE1420187E5E}"/>
              </a:ext>
            </a:extLst>
          </p:cNvPr>
          <p:cNvSpPr txBox="1"/>
          <p:nvPr/>
        </p:nvSpPr>
        <p:spPr>
          <a:xfrm>
            <a:off x="308392" y="1669727"/>
            <a:ext cx="11575215" cy="3872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ts val="200"/>
              </a:spcBef>
              <a:defRPr/>
            </a:pP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Provides verification of your disability and helps to determine 3rd level supports. </a:t>
            </a:r>
          </a:p>
          <a:p>
            <a:pPr marL="800100" lvl="1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You can provide an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existing report  </a:t>
            </a:r>
          </a:p>
          <a:p>
            <a:pPr lvl="1">
              <a:spcBef>
                <a:spcPts val="200"/>
              </a:spcBef>
              <a:defRPr/>
            </a:pP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IE" b="1" dirty="0">
                <a:highlight>
                  <a:srgbClr val="E4E51B"/>
                </a:highlight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  <a:r>
              <a:rPr lang="en-IE" dirty="0">
                <a:highlight>
                  <a:srgbClr val="E4E51B"/>
                </a:highlight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800100" lvl="1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Complete Section C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Evidence of Disability Form 2025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800100" lvl="1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endParaRPr lang="en-IE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spcBef>
                <a:spcPts val="200"/>
              </a:spcBef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Get the form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completed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signed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stamped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by the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appropriate professional 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or accompanied by their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business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card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or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headed paper.</a:t>
            </a:r>
          </a:p>
          <a:p>
            <a:pPr lvl="1">
              <a:spcBef>
                <a:spcPts val="200"/>
              </a:spcBef>
              <a:defRPr/>
            </a:pPr>
            <a:endParaRPr lang="en-GB" b="1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spcBef>
                <a:spcPts val="200"/>
              </a:spcBef>
              <a:defRPr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Applicants with </a:t>
            </a: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Dyslexia/Significant Literacy Difficulties </a:t>
            </a: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or </a:t>
            </a: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Dyscalculia/Significant Numeracy Difficulties </a:t>
            </a: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are asked to provide a </a:t>
            </a: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full psychological assessment </a:t>
            </a: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of any age completed by an appropriately qualified psychologist instead of the Section C Evidence of Disability form. </a:t>
            </a:r>
            <a:r>
              <a:rPr lang="en-US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Where applying under the Dyslexia/ Significant Literacy Difficulties category, applicants who do not have a Psychological Assessment Report identifying Dyslexia should submit Section D School Statement. </a:t>
            </a:r>
            <a:endParaRPr lang="en-IE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295108-9FA0-F567-CE60-AC5E8411957D}"/>
              </a:ext>
            </a:extLst>
          </p:cNvPr>
          <p:cNvSpPr/>
          <p:nvPr/>
        </p:nvSpPr>
        <p:spPr>
          <a:xfrm>
            <a:off x="740353" y="555762"/>
            <a:ext cx="8392041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36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Section C:  Evidence of Disability (EOD)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401CD4-88FA-0848-A06F-365178DA3DC5}"/>
              </a:ext>
            </a:extLst>
          </p:cNvPr>
          <p:cNvSpPr txBox="1"/>
          <p:nvPr/>
        </p:nvSpPr>
        <p:spPr>
          <a:xfrm>
            <a:off x="308392" y="5650597"/>
            <a:ext cx="10683142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ts val="200"/>
              </a:spcBef>
              <a:defRPr/>
            </a:pP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GP Verification</a:t>
            </a:r>
          </a:p>
          <a:p>
            <a:pPr lvl="1">
              <a:spcBef>
                <a:spcPts val="200"/>
              </a:spcBef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Your GP may be in a position to complete Section C Evidence of Disability, if they have the appropriate information on file from the Consultant/Specialist.</a:t>
            </a:r>
          </a:p>
          <a:p>
            <a:pPr algn="ctr"/>
            <a:endParaRPr lang="en-GB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6DD470A-055A-A53B-58A0-06A8A9C933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188" b="34017"/>
          <a:stretch/>
        </p:blipFill>
        <p:spPr>
          <a:xfrm>
            <a:off x="10669234" y="6263586"/>
            <a:ext cx="1389416" cy="4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50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7E1BB1-7FE0-C30A-805E-48B7C5281A2C}"/>
              </a:ext>
            </a:extLst>
          </p:cNvPr>
          <p:cNvSpPr txBox="1"/>
          <p:nvPr/>
        </p:nvSpPr>
        <p:spPr>
          <a:xfrm>
            <a:off x="865274" y="2002332"/>
            <a:ext cx="5410603" cy="3919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  <a:spcBef>
                <a:spcPts val="200"/>
              </a:spcBef>
              <a:defRPr/>
            </a:pP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Age of Reports</a:t>
            </a:r>
          </a:p>
          <a:p>
            <a:pPr lvl="1">
              <a:lnSpc>
                <a:spcPct val="150000"/>
              </a:lnSpc>
              <a:spcBef>
                <a:spcPts val="200"/>
              </a:spcBef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It is important to note that applicants applying under the following disability categories must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provide a report that is less than 3 years old,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i.e. dated after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1 February 2022.</a:t>
            </a:r>
          </a:p>
          <a:p>
            <a:pPr lvl="1">
              <a:lnSpc>
                <a:spcPct val="150000"/>
              </a:lnSpc>
              <a:spcBef>
                <a:spcPts val="200"/>
              </a:spcBef>
              <a:defRPr/>
            </a:pPr>
            <a:endParaRPr lang="en-IE" b="1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ADD/ADHD</a:t>
            </a:r>
          </a:p>
          <a:p>
            <a:pPr marL="800100" lvl="1" indent="-342900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Mental Health Condition</a:t>
            </a:r>
          </a:p>
          <a:p>
            <a:pPr marL="800100" lvl="1" indent="-342900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Significant Ongoing Illness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DBDEF8-CD53-284F-BE41-EB77D6D954BD}"/>
              </a:ext>
            </a:extLst>
          </p:cNvPr>
          <p:cNvSpPr/>
          <p:nvPr/>
        </p:nvSpPr>
        <p:spPr>
          <a:xfrm>
            <a:off x="740353" y="555762"/>
            <a:ext cx="56604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GB" sz="36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Section C: Evidence of Disability (EOD)</a:t>
            </a: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46F4A14-3712-295E-7A9F-DEE1EACD15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188" b="34017"/>
          <a:stretch/>
        </p:blipFill>
        <p:spPr>
          <a:xfrm>
            <a:off x="4980112" y="6364023"/>
            <a:ext cx="1295765" cy="41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96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A6BB0-12CB-F30F-C712-8E2C49E8B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40BABA-74A7-1863-5292-92DFCD410199}"/>
              </a:ext>
            </a:extLst>
          </p:cNvPr>
          <p:cNvSpPr/>
          <p:nvPr/>
        </p:nvSpPr>
        <p:spPr>
          <a:xfrm>
            <a:off x="740353" y="555762"/>
            <a:ext cx="8392041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36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Section C:  Evidence of Disability (EOD)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72E6B4-B4EA-8100-122D-A4BC6A38575E}"/>
              </a:ext>
            </a:extLst>
          </p:cNvPr>
          <p:cNvSpPr txBox="1"/>
          <p:nvPr/>
        </p:nvSpPr>
        <p:spPr>
          <a:xfrm>
            <a:off x="375948" y="1698365"/>
            <a:ext cx="10540581" cy="4544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ts val="200"/>
              </a:spcBef>
              <a:defRPr/>
            </a:pPr>
            <a:r>
              <a:rPr lang="en-IE" sz="2400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Psychological Assessment</a:t>
            </a:r>
          </a:p>
          <a:p>
            <a:pPr lvl="1">
              <a:spcBef>
                <a:spcPts val="200"/>
              </a:spcBef>
              <a:defRPr/>
            </a:pPr>
            <a:endParaRPr lang="en-IE" b="1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spcBef>
                <a:spcPts val="200"/>
              </a:spcBef>
              <a:defRPr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Applicants with </a:t>
            </a: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Dyslexia/Significant Literacy Difficulties or Dyscalculia/Significant Numeracy Difficulties</a:t>
            </a: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must provide a full </a:t>
            </a: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Psychological Assessment Report of any age </a:t>
            </a: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completed by a psychologist. </a:t>
            </a:r>
          </a:p>
          <a:p>
            <a:pPr lvl="1">
              <a:spcBef>
                <a:spcPts val="200"/>
              </a:spcBef>
              <a:defRPr/>
            </a:pPr>
            <a:endParaRPr lang="en-GB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spcBef>
                <a:spcPts val="200"/>
              </a:spcBef>
              <a:defRPr/>
            </a:pPr>
            <a:r>
              <a:rPr lang="en-US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Where applying under the Dyslexia/ Significant Literacy Difficulties category, applicants who do not have a Psychological Assessment Report identifying Dyslexia should submit Section D School Statement in support of their application. </a:t>
            </a:r>
            <a:endParaRPr lang="en-GB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spcBef>
                <a:spcPts val="200"/>
              </a:spcBef>
              <a:defRPr/>
            </a:pP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</a:p>
          <a:p>
            <a:pPr lvl="1">
              <a:spcBef>
                <a:spcPts val="200"/>
              </a:spcBef>
              <a:defRPr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Applicants with </a:t>
            </a: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Dyslexia/Significant Literacy Difficulties MUST</a:t>
            </a: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also have two literacy attainment scores at or below the 10th percentile (Standard Score of 81 or below).</a:t>
            </a:r>
          </a:p>
          <a:p>
            <a:pPr lvl="1">
              <a:spcBef>
                <a:spcPts val="200"/>
              </a:spcBef>
              <a:defRPr/>
            </a:pPr>
            <a:endParaRPr lang="en-GB" b="1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spcBef>
                <a:spcPts val="200"/>
              </a:spcBef>
              <a:defRPr/>
            </a:pP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Applicants with Dyscalculia/Significant Numeracy Difficulties MUST</a:t>
            </a: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also have one numeracy attainment score at or below the 10th percentile (Standard Score of 81 or below).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FDFC78F-AAB7-D482-77E3-6C6E1166C2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188" b="34017"/>
          <a:stretch/>
        </p:blipFill>
        <p:spPr>
          <a:xfrm>
            <a:off x="10669234" y="6263586"/>
            <a:ext cx="1389416" cy="4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96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54A48F-6AB4-B072-FB83-F15BE46C786E}"/>
              </a:ext>
            </a:extLst>
          </p:cNvPr>
          <p:cNvSpPr/>
          <p:nvPr/>
        </p:nvSpPr>
        <p:spPr>
          <a:xfrm>
            <a:off x="740353" y="555762"/>
            <a:ext cx="8392041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36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Section C:  Evidence of Disability (EOD)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DFC752-A282-3FF9-3A0F-D2EE3D0C6321}"/>
              </a:ext>
            </a:extLst>
          </p:cNvPr>
          <p:cNvSpPr txBox="1"/>
          <p:nvPr/>
        </p:nvSpPr>
        <p:spPr>
          <a:xfrm>
            <a:off x="375948" y="1642094"/>
            <a:ext cx="9640249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  <a:spcBef>
                <a:spcPts val="200"/>
              </a:spcBef>
              <a:defRPr/>
            </a:pP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Continued</a:t>
            </a: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1">
              <a:lnSpc>
                <a:spcPct val="150000"/>
              </a:lnSpc>
              <a:spcBef>
                <a:spcPts val="200"/>
              </a:spcBef>
              <a:defRPr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These attainment scores can be from one (or a combination) of the following sources:</a:t>
            </a:r>
          </a:p>
          <a:p>
            <a:pPr lvl="3">
              <a:lnSpc>
                <a:spcPct val="150000"/>
              </a:lnSpc>
              <a:spcBef>
                <a:spcPts val="200"/>
              </a:spcBef>
              <a:defRPr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1) Scores from school-based attainment testing</a:t>
            </a:r>
          </a:p>
          <a:p>
            <a:pPr lvl="3">
              <a:lnSpc>
                <a:spcPct val="150000"/>
              </a:lnSpc>
              <a:spcBef>
                <a:spcPts val="200"/>
              </a:spcBef>
              <a:defRPr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2) Scores from attainment tests carried out by a psychologist.</a:t>
            </a:r>
          </a:p>
          <a:p>
            <a:pPr lvl="3">
              <a:lnSpc>
                <a:spcPct val="150000"/>
              </a:lnSpc>
              <a:spcBef>
                <a:spcPts val="200"/>
              </a:spcBef>
              <a:defRPr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Testing must have been carried out after</a:t>
            </a: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1 February 2023 </a:t>
            </a: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and all applicants must submit an EIS completed by their school.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310B2F3-424C-9365-DC0F-A44AE62775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188" b="34017"/>
          <a:stretch/>
        </p:blipFill>
        <p:spPr>
          <a:xfrm>
            <a:off x="10669234" y="6263586"/>
            <a:ext cx="1389416" cy="4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4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FCD857-6A92-AACB-8496-DFBAFBDFE910}"/>
              </a:ext>
            </a:extLst>
          </p:cNvPr>
          <p:cNvSpPr/>
          <p:nvPr/>
        </p:nvSpPr>
        <p:spPr>
          <a:xfrm>
            <a:off x="740353" y="555762"/>
            <a:ext cx="8392041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36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Section C:  Evidence of Disability (EOD)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FCB4E2-1CCA-ECDD-171E-B65459421110}"/>
              </a:ext>
            </a:extLst>
          </p:cNvPr>
          <p:cNvSpPr txBox="1"/>
          <p:nvPr/>
        </p:nvSpPr>
        <p:spPr>
          <a:xfrm>
            <a:off x="330159" y="1851645"/>
            <a:ext cx="10683142" cy="908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  <a:spcBef>
                <a:spcPts val="200"/>
              </a:spcBef>
              <a:defRPr/>
            </a:pPr>
            <a:r>
              <a:rPr lang="en-GB" b="1" dirty="0">
                <a:highlight>
                  <a:srgbClr val="E4E51B"/>
                </a:highlight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Check out the information on providing evidence of your disability on:</a:t>
            </a:r>
          </a:p>
          <a:p>
            <a:pPr lvl="1">
              <a:lnSpc>
                <a:spcPct val="150000"/>
              </a:lnSpc>
              <a:spcBef>
                <a:spcPts val="200"/>
              </a:spcBef>
              <a:defRPr/>
            </a:pPr>
            <a:r>
              <a:rPr lang="en-GB" dirty="0">
                <a:highlight>
                  <a:srgbClr val="E4E51B"/>
                </a:highlight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www.accesscollege.ie/dare/providing-evidence-of-your-disability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8475BE-C6FA-2764-A090-95E1F3B4108E}"/>
              </a:ext>
            </a:extLst>
          </p:cNvPr>
          <p:cNvSpPr/>
          <p:nvPr/>
        </p:nvSpPr>
        <p:spPr>
          <a:xfrm>
            <a:off x="740353" y="3197094"/>
            <a:ext cx="9174756" cy="9746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You must post Evidence of Disability documentation to the CAO by </a:t>
            </a: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15 March 2025</a:t>
            </a: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endParaRPr lang="en-GB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Please keep a copy of all documents that you post to CAO.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7C59C06-4D7E-5F37-823F-76B03E13AB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188" b="34017"/>
          <a:stretch/>
        </p:blipFill>
        <p:spPr>
          <a:xfrm>
            <a:off x="10669234" y="6263586"/>
            <a:ext cx="1389416" cy="4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44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8770D3-DE1D-6465-67BF-CF20C3C81358}"/>
              </a:ext>
            </a:extLst>
          </p:cNvPr>
          <p:cNvSpPr/>
          <p:nvPr/>
        </p:nvSpPr>
        <p:spPr>
          <a:xfrm>
            <a:off x="944497" y="1601993"/>
            <a:ext cx="5007024" cy="2129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Disability Access Route to Education (DARE) 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is a third level alternative admissions scheme for school-leavers whose disabilities have had a negative impact on their second level education.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6C0A5D-98FC-656E-DE39-79E98E35CB87}"/>
              </a:ext>
            </a:extLst>
          </p:cNvPr>
          <p:cNvSpPr/>
          <p:nvPr/>
        </p:nvSpPr>
        <p:spPr>
          <a:xfrm>
            <a:off x="923129" y="4010777"/>
            <a:ext cx="5377208" cy="1945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DARE offers reduced points places to school leavers who as a result of having a disability have experienced additional educational challenges in second level education.</a:t>
            </a:r>
          </a:p>
          <a:p>
            <a:pPr lvl="0">
              <a:lnSpc>
                <a:spcPct val="150000"/>
              </a:lnSpc>
              <a:spcBef>
                <a:spcPct val="20000"/>
              </a:spcBef>
              <a:defRPr/>
            </a:pPr>
            <a:endParaRPr lang="en-IE" sz="800" b="1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756B5B-E2CB-EE9A-6A4A-0961421827D3}"/>
              </a:ext>
            </a:extLst>
          </p:cNvPr>
          <p:cNvSpPr/>
          <p:nvPr/>
        </p:nvSpPr>
        <p:spPr>
          <a:xfrm>
            <a:off x="923129" y="479972"/>
            <a:ext cx="3390672" cy="842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36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What is DARE?</a:t>
            </a:r>
          </a:p>
        </p:txBody>
      </p:sp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9852A9B-CC31-12AA-0E39-754F3846E1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188" b="34017"/>
          <a:stretch/>
        </p:blipFill>
        <p:spPr>
          <a:xfrm>
            <a:off x="10345591" y="6186334"/>
            <a:ext cx="1713059" cy="544665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514FED4-D04D-F38B-73D7-CB56CF8455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188" b="34017"/>
          <a:stretch/>
        </p:blipFill>
        <p:spPr>
          <a:xfrm>
            <a:off x="4980112" y="6364023"/>
            <a:ext cx="1295765" cy="41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67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BD4E42-4157-3D98-84E6-FAB7A38A668F}"/>
              </a:ext>
            </a:extLst>
          </p:cNvPr>
          <p:cNvSpPr/>
          <p:nvPr/>
        </p:nvSpPr>
        <p:spPr>
          <a:xfrm>
            <a:off x="740353" y="555762"/>
            <a:ext cx="6029215" cy="835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36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Section D:</a:t>
            </a:r>
            <a:r>
              <a:rPr lang="en-GB" sz="3600" kern="0" dirty="0">
                <a:latin typeface="Helvetica" pitchFamily="2" charset="0"/>
                <a:ea typeface="Tahoma"/>
                <a:cs typeface="Tahoma"/>
              </a:rPr>
              <a:t> School Statement</a:t>
            </a:r>
            <a:endParaRPr lang="en-GB" sz="3600" kern="0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21B9AA-9711-857B-8439-B1BD30FB372B}"/>
              </a:ext>
            </a:extLst>
          </p:cNvPr>
          <p:cNvSpPr txBox="1"/>
          <p:nvPr/>
        </p:nvSpPr>
        <p:spPr>
          <a:xfrm>
            <a:off x="381008" y="1689671"/>
            <a:ext cx="9089563" cy="21082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1">
              <a:spcBef>
                <a:spcPts val="200"/>
              </a:spcBef>
              <a:defRPr/>
            </a:pPr>
            <a:r>
              <a:rPr lang="en-GB" b="1" dirty="0">
                <a:latin typeface="Helvetica" pitchFamily="2" charset="0"/>
                <a:ea typeface="Tahoma"/>
                <a:cs typeface="Tahoma"/>
              </a:rPr>
              <a:t>If you are applying under the Dyslexia / Significant Literacy Difficulties Category but you do NOT have a Psychological Assessment Report identifying Dyslexia, </a:t>
            </a:r>
            <a:r>
              <a:rPr lang="en-GB" b="1" dirty="0">
                <a:highlight>
                  <a:srgbClr val="E4E51B"/>
                </a:highlight>
                <a:latin typeface="Helvetica" pitchFamily="2" charset="0"/>
                <a:ea typeface="Tahoma"/>
                <a:cs typeface="Tahoma"/>
              </a:rPr>
              <a:t>then</a:t>
            </a:r>
            <a:r>
              <a:rPr lang="en-US" dirty="0">
                <a:latin typeface="Helvetica" pitchFamily="2" charset="0"/>
                <a:ea typeface="Tahoma"/>
                <a:cs typeface="Calibri" panose="020F0502020204030204"/>
              </a:rPr>
              <a:t> </a:t>
            </a:r>
            <a:r>
              <a:rPr lang="en-GB" b="1" dirty="0">
                <a:latin typeface="Helvetica" pitchFamily="2" charset="0"/>
                <a:ea typeface="Tahoma"/>
                <a:cs typeface="Tahoma"/>
              </a:rPr>
              <a:t>submit Section D  School Statement.</a:t>
            </a:r>
          </a:p>
          <a:p>
            <a:pPr lvl="1">
              <a:spcBef>
                <a:spcPts val="200"/>
              </a:spcBef>
              <a:defRPr/>
            </a:pPr>
            <a:endParaRPr lang="en-GB" b="1" dirty="0">
              <a:latin typeface="Helvetica" pitchFamily="2" charset="0"/>
              <a:ea typeface="Tahoma"/>
              <a:cs typeface="Tahoma"/>
            </a:endParaRPr>
          </a:p>
          <a:p>
            <a:pPr lvl="1">
              <a:spcBef>
                <a:spcPts val="200"/>
              </a:spcBef>
              <a:defRPr/>
            </a:pPr>
            <a:r>
              <a:rPr lang="en-GB" b="1" dirty="0">
                <a:latin typeface="Helvetica" pitchFamily="2" charset="0"/>
                <a:ea typeface="Tahoma"/>
                <a:cs typeface="Tahoma"/>
              </a:rPr>
              <a:t>Ensure that this is signed and stamped by the Special Educational Needs (SEN) Teacher and countersigned by the Principal/Deputy  Principal.</a:t>
            </a:r>
            <a:endParaRPr lang="en-GB" b="1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spcBef>
                <a:spcPts val="200"/>
              </a:spcBef>
              <a:defRPr/>
            </a:pPr>
            <a:r>
              <a:rPr lang="en-GB" dirty="0">
                <a:highlight>
                  <a:srgbClr val="E4E51B"/>
                </a:highlight>
                <a:latin typeface="Helvetica" pitchFamily="2" charset="0"/>
                <a:ea typeface="Tahoma"/>
                <a:cs typeface="Tahoma"/>
              </a:rPr>
              <a:t>http://accesscollege.ie/dare/making-an-application/handbooks-forms/</a:t>
            </a:r>
            <a:endParaRPr lang="en-GB" dirty="0">
              <a:highlight>
                <a:srgbClr val="E4E51B"/>
              </a:highlight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94EE33-208E-603F-67FA-79EB585BF545}"/>
              </a:ext>
            </a:extLst>
          </p:cNvPr>
          <p:cNvSpPr/>
          <p:nvPr/>
        </p:nvSpPr>
        <p:spPr>
          <a:xfrm>
            <a:off x="740353" y="4616117"/>
            <a:ext cx="98758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You must post Section D School Statement to the CAO by </a:t>
            </a: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15 March 2025</a:t>
            </a: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3EE9FB2-29E1-16E5-6977-A84E059140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188" b="34017"/>
          <a:stretch/>
        </p:blipFill>
        <p:spPr>
          <a:xfrm>
            <a:off x="10669234" y="6263586"/>
            <a:ext cx="1389416" cy="4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88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AEC9E-9756-2639-A7D3-53E60697B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A6ACBEF-B6C5-0C34-5B0C-992F399068D8}"/>
              </a:ext>
            </a:extLst>
          </p:cNvPr>
          <p:cNvSpPr/>
          <p:nvPr/>
        </p:nvSpPr>
        <p:spPr>
          <a:xfrm>
            <a:off x="715008" y="367680"/>
            <a:ext cx="2621230" cy="842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36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Helpful Tips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705EDD-139A-AD6E-1FE7-A6DC120A0005}"/>
              </a:ext>
            </a:extLst>
          </p:cNvPr>
          <p:cNvSpPr txBox="1"/>
          <p:nvPr/>
        </p:nvSpPr>
        <p:spPr>
          <a:xfrm>
            <a:off x="876728" y="1572908"/>
            <a:ext cx="9468864" cy="1409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Study the DARE Handbook carefully with your parents / guardians.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Select </a:t>
            </a: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Yes to Question 1 on the SIF </a:t>
            </a: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before </a:t>
            </a:r>
            <a:r>
              <a:rPr lang="en-GB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5pm on 1 March.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Ensure you speak to your Teacher early about the Educational Impact Statement.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67F277-4EBD-4DCD-88FF-68AB0CECC444}"/>
              </a:ext>
            </a:extLst>
          </p:cNvPr>
          <p:cNvSpPr txBox="1"/>
          <p:nvPr/>
        </p:nvSpPr>
        <p:spPr>
          <a:xfrm>
            <a:off x="876728" y="3145899"/>
            <a:ext cx="8047619" cy="1880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Request the required supporting documentation early.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Send good quality copies of all pages of the correct documents.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Submit all supporting documents requested by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15 March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en-IE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B2EA14-A6EA-4D43-EB3D-F3778258860D}"/>
              </a:ext>
            </a:extLst>
          </p:cNvPr>
          <p:cNvSpPr/>
          <p:nvPr/>
        </p:nvSpPr>
        <p:spPr>
          <a:xfrm>
            <a:off x="2011196" y="4785380"/>
            <a:ext cx="4861315" cy="883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Keep proof of postage.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Deadlines!</a:t>
            </a: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A576478-CCB3-D70D-A48C-3F12DF15FD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188" b="34017"/>
          <a:stretch/>
        </p:blipFill>
        <p:spPr>
          <a:xfrm>
            <a:off x="10669234" y="6263586"/>
            <a:ext cx="1389416" cy="4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24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654C731-7986-E33F-8217-6D52B70EFE7E}"/>
              </a:ext>
            </a:extLst>
          </p:cNvPr>
          <p:cNvSpPr txBox="1"/>
          <p:nvPr/>
        </p:nvSpPr>
        <p:spPr>
          <a:xfrm>
            <a:off x="811314" y="1677589"/>
            <a:ext cx="105693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Where the Section C form (Evidence of Disability) is completed by GP </a:t>
            </a:r>
            <a:r>
              <a:rPr lang="en-IE" dirty="0">
                <a:highlight>
                  <a:srgbClr val="E4E51B"/>
                </a:highlight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BUT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the required copy of report by appropriate professional confirming diagnosis was not provided.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IE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Reports out of date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IE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Reports not confirming diagnosis of condition by consultant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IE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Incorrect professional completing Section C form or Evidence of Disability Report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IE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Test details missing (for example the name of the test, date or who conducted the test)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IE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Forgetting to complete Question 1 of the Supplementary Information Form by 17:00 on 1 March</a:t>
            </a:r>
            <a:endParaRPr lang="en-GB" b="1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BFF3BD-66AB-32A5-EE5E-21E3E42B3339}"/>
              </a:ext>
            </a:extLst>
          </p:cNvPr>
          <p:cNvSpPr/>
          <p:nvPr/>
        </p:nvSpPr>
        <p:spPr>
          <a:xfrm>
            <a:off x="572239" y="456865"/>
            <a:ext cx="9494907" cy="842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36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Common Mistakes that affect DARE Eligibility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60346D5-A74C-74CA-47C1-8229CBC0F0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188" b="34017"/>
          <a:stretch/>
        </p:blipFill>
        <p:spPr>
          <a:xfrm>
            <a:off x="10669234" y="6263586"/>
            <a:ext cx="1389416" cy="4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55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918F62-F968-FD81-2714-F54E2B28D5B8}"/>
              </a:ext>
            </a:extLst>
          </p:cNvPr>
          <p:cNvSpPr/>
          <p:nvPr/>
        </p:nvSpPr>
        <p:spPr>
          <a:xfrm>
            <a:off x="939276" y="749402"/>
            <a:ext cx="4288353" cy="842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36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Applying for a grant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72A546-1145-51D2-EB44-42EFF9C8B4F7}"/>
              </a:ext>
            </a:extLst>
          </p:cNvPr>
          <p:cNvSpPr txBox="1"/>
          <p:nvPr/>
        </p:nvSpPr>
        <p:spPr>
          <a:xfrm>
            <a:off x="1762354" y="2387106"/>
            <a:ext cx="8667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70C0"/>
              </a:buClr>
            </a:pPr>
            <a:r>
              <a:rPr lang="en-US" sz="2400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DARE is NOT the SUSI grant.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B419B3-EAE6-1DDF-46BB-716E9019B2D4}"/>
              </a:ext>
            </a:extLst>
          </p:cNvPr>
          <p:cNvSpPr txBox="1"/>
          <p:nvPr/>
        </p:nvSpPr>
        <p:spPr>
          <a:xfrm>
            <a:off x="2543907" y="2924061"/>
            <a:ext cx="7104185" cy="1146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buClr>
                <a:srgbClr val="0070C0"/>
              </a:buClr>
            </a:pPr>
            <a:r>
              <a:rPr lang="en-IE" sz="2400" dirty="0">
                <a:highlight>
                  <a:srgbClr val="E4E51B"/>
                </a:highlight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If you apply to DARE, you should also apply to SUSI if you think you may be eligible</a:t>
            </a:r>
            <a:r>
              <a:rPr lang="en-IE" sz="2400" dirty="0">
                <a:highlight>
                  <a:srgbClr val="E4E51B"/>
                </a:highlight>
                <a:latin typeface="Helvetica" pitchFamily="2" charset="0"/>
              </a:rPr>
              <a:t>.</a:t>
            </a:r>
          </a:p>
        </p:txBody>
      </p:sp>
      <p:pic>
        <p:nvPicPr>
          <p:cNvPr id="10" name="Picture 9" descr="A green arrow with black background&#10;&#10;Description automatically generated">
            <a:extLst>
              <a:ext uri="{FF2B5EF4-FFF2-40B4-BE49-F238E27FC236}">
                <a16:creationId xmlns:a16="http://schemas.microsoft.com/office/drawing/2014/main" id="{C2F43277-F952-7B81-AA16-FCA88EED8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75" y="4007454"/>
            <a:ext cx="4050176" cy="2873696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98CA322-D794-F212-6BFB-42E7FC8A3F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188" b="34017"/>
          <a:stretch/>
        </p:blipFill>
        <p:spPr>
          <a:xfrm>
            <a:off x="10669234" y="6263586"/>
            <a:ext cx="1389416" cy="4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79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E8FC14-F022-039E-65DD-FB358A1F6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424" y="938610"/>
            <a:ext cx="1532470" cy="9263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985FBF-3BD7-2134-ED5C-7E64FBB31D29}"/>
              </a:ext>
            </a:extLst>
          </p:cNvPr>
          <p:cNvSpPr txBox="1"/>
          <p:nvPr/>
        </p:nvSpPr>
        <p:spPr>
          <a:xfrm>
            <a:off x="1078927" y="2065685"/>
            <a:ext cx="10034146" cy="280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Nationality: Irish, EU, EEA, Swiss nationals or have specific leave to remain in the State.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Residency:   3 of last 5 years in Ireland, EU, EEA or  Switzerland.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Progression in education – NFQ levels 5-10.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Approved College/Course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‘Reckonable’ Income (Class - Dependent/Independent)                                          </a:t>
            </a:r>
            <a:r>
              <a:rPr lang="en-IE" sz="24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en-IE" sz="16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www.susi.ie/undergraduate-income-threshold-and-grant-award-rates/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20BA2A-EDB4-3BBC-C28C-606DA13AF621}"/>
              </a:ext>
            </a:extLst>
          </p:cNvPr>
          <p:cNvSpPr/>
          <p:nvPr/>
        </p:nvSpPr>
        <p:spPr>
          <a:xfrm>
            <a:off x="931892" y="737879"/>
            <a:ext cx="6625532" cy="9263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40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SUSI: Key Eligibility Criteria </a:t>
            </a:r>
          </a:p>
        </p:txBody>
      </p:sp>
      <p:sp>
        <p:nvSpPr>
          <p:cNvPr id="7" name="Half-frame 6">
            <a:extLst>
              <a:ext uri="{FF2B5EF4-FFF2-40B4-BE49-F238E27FC236}">
                <a16:creationId xmlns:a16="http://schemas.microsoft.com/office/drawing/2014/main" id="{2BF6F4AD-BDFB-4539-D51A-55E08A26A86D}"/>
              </a:ext>
            </a:extLst>
          </p:cNvPr>
          <p:cNvSpPr/>
          <p:nvPr/>
        </p:nvSpPr>
        <p:spPr>
          <a:xfrm rot="5400000">
            <a:off x="10022827" y="11723"/>
            <a:ext cx="2180492" cy="2157046"/>
          </a:xfrm>
          <a:prstGeom prst="halfFrame">
            <a:avLst/>
          </a:prstGeom>
          <a:solidFill>
            <a:srgbClr val="7F164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Half-frame 7">
            <a:extLst>
              <a:ext uri="{FF2B5EF4-FFF2-40B4-BE49-F238E27FC236}">
                <a16:creationId xmlns:a16="http://schemas.microsoft.com/office/drawing/2014/main" id="{CA9B1F55-AF82-C61D-D8F9-ADBFA7874962}"/>
              </a:ext>
            </a:extLst>
          </p:cNvPr>
          <p:cNvSpPr/>
          <p:nvPr/>
        </p:nvSpPr>
        <p:spPr>
          <a:xfrm rot="16200000">
            <a:off x="-11319" y="4689231"/>
            <a:ext cx="2180492" cy="2157046"/>
          </a:xfrm>
          <a:prstGeom prst="halfFrame">
            <a:avLst/>
          </a:prstGeom>
          <a:solidFill>
            <a:srgbClr val="7F164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Half-frame 8">
            <a:extLst>
              <a:ext uri="{FF2B5EF4-FFF2-40B4-BE49-F238E27FC236}">
                <a16:creationId xmlns:a16="http://schemas.microsoft.com/office/drawing/2014/main" id="{1665281A-C9CF-3A34-6AE5-75CA1B8C12BD}"/>
              </a:ext>
            </a:extLst>
          </p:cNvPr>
          <p:cNvSpPr/>
          <p:nvPr/>
        </p:nvSpPr>
        <p:spPr>
          <a:xfrm rot="5400000">
            <a:off x="9771325" y="212454"/>
            <a:ext cx="2180492" cy="2157046"/>
          </a:xfrm>
          <a:prstGeom prst="halfFrame">
            <a:avLst/>
          </a:prstGeom>
          <a:solidFill>
            <a:srgbClr val="DA0A6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Half-frame 9">
            <a:extLst>
              <a:ext uri="{FF2B5EF4-FFF2-40B4-BE49-F238E27FC236}">
                <a16:creationId xmlns:a16="http://schemas.microsoft.com/office/drawing/2014/main" id="{574C622C-5B70-4B81-24DF-FB9837C6E2DC}"/>
              </a:ext>
            </a:extLst>
          </p:cNvPr>
          <p:cNvSpPr/>
          <p:nvPr/>
        </p:nvSpPr>
        <p:spPr>
          <a:xfrm rot="16200000">
            <a:off x="240183" y="4550608"/>
            <a:ext cx="2180492" cy="2157046"/>
          </a:xfrm>
          <a:prstGeom prst="halfFrame">
            <a:avLst/>
          </a:prstGeom>
          <a:solidFill>
            <a:srgbClr val="DA0A6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231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3836E-72B8-AD74-E518-52A859CBA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D9AAEA-B787-6D4F-CA3E-07CC6BF55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424" y="938610"/>
            <a:ext cx="1532470" cy="926344"/>
          </a:xfrm>
          <a:prstGeom prst="rect">
            <a:avLst/>
          </a:prstGeom>
        </p:spPr>
      </p:pic>
      <p:sp>
        <p:nvSpPr>
          <p:cNvPr id="7" name="Half-frame 6">
            <a:extLst>
              <a:ext uri="{FF2B5EF4-FFF2-40B4-BE49-F238E27FC236}">
                <a16:creationId xmlns:a16="http://schemas.microsoft.com/office/drawing/2014/main" id="{450E64A3-E847-54E3-C758-5245AD3972FD}"/>
              </a:ext>
            </a:extLst>
          </p:cNvPr>
          <p:cNvSpPr/>
          <p:nvPr/>
        </p:nvSpPr>
        <p:spPr>
          <a:xfrm rot="5400000">
            <a:off x="10022827" y="11723"/>
            <a:ext cx="2180492" cy="2157046"/>
          </a:xfrm>
          <a:prstGeom prst="halfFrame">
            <a:avLst/>
          </a:prstGeom>
          <a:solidFill>
            <a:srgbClr val="7F164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Half-frame 7">
            <a:extLst>
              <a:ext uri="{FF2B5EF4-FFF2-40B4-BE49-F238E27FC236}">
                <a16:creationId xmlns:a16="http://schemas.microsoft.com/office/drawing/2014/main" id="{6FC0AB56-6E22-EE6E-37F7-81A21E70EFB7}"/>
              </a:ext>
            </a:extLst>
          </p:cNvPr>
          <p:cNvSpPr/>
          <p:nvPr/>
        </p:nvSpPr>
        <p:spPr>
          <a:xfrm rot="16200000">
            <a:off x="-11319" y="4689231"/>
            <a:ext cx="2180492" cy="2157046"/>
          </a:xfrm>
          <a:prstGeom prst="halfFrame">
            <a:avLst/>
          </a:prstGeom>
          <a:solidFill>
            <a:srgbClr val="7F164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Half-frame 8">
            <a:extLst>
              <a:ext uri="{FF2B5EF4-FFF2-40B4-BE49-F238E27FC236}">
                <a16:creationId xmlns:a16="http://schemas.microsoft.com/office/drawing/2014/main" id="{3A6A5716-6010-3010-5B5D-7A24785488AB}"/>
              </a:ext>
            </a:extLst>
          </p:cNvPr>
          <p:cNvSpPr/>
          <p:nvPr/>
        </p:nvSpPr>
        <p:spPr>
          <a:xfrm rot="5400000">
            <a:off x="9771325" y="212454"/>
            <a:ext cx="2180492" cy="2157046"/>
          </a:xfrm>
          <a:prstGeom prst="halfFrame">
            <a:avLst/>
          </a:prstGeom>
          <a:solidFill>
            <a:srgbClr val="DA0A6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Half-frame 9">
            <a:extLst>
              <a:ext uri="{FF2B5EF4-FFF2-40B4-BE49-F238E27FC236}">
                <a16:creationId xmlns:a16="http://schemas.microsoft.com/office/drawing/2014/main" id="{A08ABF9C-C733-D1E7-E20A-2EE506CFE423}"/>
              </a:ext>
            </a:extLst>
          </p:cNvPr>
          <p:cNvSpPr/>
          <p:nvPr/>
        </p:nvSpPr>
        <p:spPr>
          <a:xfrm rot="16200000">
            <a:off x="240183" y="4550608"/>
            <a:ext cx="2180492" cy="2157046"/>
          </a:xfrm>
          <a:prstGeom prst="halfFrame">
            <a:avLst/>
          </a:prstGeom>
          <a:solidFill>
            <a:srgbClr val="DA0A6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56CDCD-4D7C-52CA-E76F-4BBFAE3C836C}"/>
              </a:ext>
            </a:extLst>
          </p:cNvPr>
          <p:cNvSpPr/>
          <p:nvPr/>
        </p:nvSpPr>
        <p:spPr>
          <a:xfrm>
            <a:off x="931892" y="737879"/>
            <a:ext cx="6625532" cy="9263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40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SUSI: Key Eligibility Criteria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75720B-1466-D14B-5B01-7B58507CC88B}"/>
              </a:ext>
            </a:extLst>
          </p:cNvPr>
          <p:cNvSpPr txBox="1"/>
          <p:nvPr/>
        </p:nvSpPr>
        <p:spPr>
          <a:xfrm>
            <a:off x="931892" y="2065685"/>
            <a:ext cx="9797648" cy="21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Check the website: www.susi.ie </a:t>
            </a:r>
            <a:b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(Use Eligibility Reckoner)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CAO form: Tick the SUSI option to share your college acceptance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Apply early: April 2025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Return requested documentation: complete and on time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5B073C-7FD7-603A-5AD0-9A6CA43B3BB1}"/>
              </a:ext>
            </a:extLst>
          </p:cNvPr>
          <p:cNvSpPr/>
          <p:nvPr/>
        </p:nvSpPr>
        <p:spPr>
          <a:xfrm>
            <a:off x="5830312" y="4257784"/>
            <a:ext cx="5643979" cy="211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en-I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Website:</a:t>
            </a:r>
            <a:r>
              <a:rPr lang="en-I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www.susi.ie</a:t>
            </a:r>
            <a:endParaRPr lang="en-I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>
              <a:lnSpc>
                <a:spcPct val="150000"/>
              </a:lnSpc>
              <a:defRPr/>
            </a:pPr>
            <a:r>
              <a:rPr lang="en-I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Email:</a:t>
            </a:r>
            <a:r>
              <a:rPr lang="en-I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support@susi.ie</a:t>
            </a:r>
          </a:p>
          <a:p>
            <a:pPr algn="r">
              <a:lnSpc>
                <a:spcPct val="150000"/>
              </a:lnSpc>
              <a:defRPr/>
            </a:pPr>
            <a:r>
              <a:rPr lang="en-I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Facebook</a:t>
            </a:r>
            <a:r>
              <a:rPr lang="en-I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.com/</a:t>
            </a:r>
            <a:r>
              <a:rPr lang="en-I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susisupport</a:t>
            </a:r>
            <a:endParaRPr lang="en-I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>
              <a:lnSpc>
                <a:spcPct val="150000"/>
              </a:lnSpc>
              <a:defRPr/>
            </a:pPr>
            <a:r>
              <a:rPr lang="en-I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Twitter</a:t>
            </a:r>
            <a:r>
              <a:rPr lang="en-I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.com/</a:t>
            </a:r>
            <a:r>
              <a:rPr lang="en-I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susihelpdesk</a:t>
            </a:r>
            <a:endParaRPr lang="en-I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>
              <a:lnSpc>
                <a:spcPct val="150000"/>
              </a:lnSpc>
              <a:defRPr/>
            </a:pPr>
            <a:r>
              <a:rPr lang="en-I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Telephone helpdesk</a:t>
            </a:r>
            <a:r>
              <a:rPr lang="en-I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0818 888 777</a:t>
            </a:r>
          </a:p>
        </p:txBody>
      </p:sp>
    </p:spTree>
    <p:extLst>
      <p:ext uri="{BB962C8B-B14F-4D97-AF65-F5344CB8AC3E}">
        <p14:creationId xmlns:p14="http://schemas.microsoft.com/office/powerpoint/2010/main" val="37508273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BACC340-0408-5ADD-2DD1-F285729CC2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655498"/>
              </p:ext>
            </p:extLst>
          </p:nvPr>
        </p:nvGraphicFramePr>
        <p:xfrm>
          <a:off x="837399" y="1411653"/>
          <a:ext cx="10364722" cy="43204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5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0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DARE &amp; HEAR closing date:</a:t>
                      </a:r>
                      <a:endParaRPr kumimoji="0" lang="en-IE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n-GB" sz="2000" b="0" i="0" dirty="0">
                        <a:solidFill>
                          <a:schemeClr val="tx1"/>
                        </a:solidFill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b="0" i="0" dirty="0">
                        <a:solidFill>
                          <a:schemeClr val="tx1"/>
                        </a:solidFill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March 2025 at 17:00</a:t>
                      </a:r>
                      <a:endParaRPr kumimoji="0" lang="en-IE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n-GB" sz="2000" b="0" i="0" dirty="0">
                        <a:solidFill>
                          <a:schemeClr val="tx1"/>
                        </a:solidFill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FBE4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Supporting documents closing date:</a:t>
                      </a:r>
                      <a:endParaRPr kumimoji="0" lang="en-IE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n-GB" sz="2000" b="0" i="0" dirty="0">
                        <a:solidFill>
                          <a:schemeClr val="tx1"/>
                        </a:solidFill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b="0" i="0" dirty="0">
                        <a:solidFill>
                          <a:schemeClr val="tx1"/>
                        </a:solidFill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 March 2025</a:t>
                      </a:r>
                      <a:endParaRPr kumimoji="0" lang="en-IE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96DC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Notification of eligibility:</a:t>
                      </a:r>
                      <a:endParaRPr kumimoji="0" lang="en-IE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n-GB" sz="2000" b="0" i="0" dirty="0">
                        <a:solidFill>
                          <a:schemeClr val="tx1"/>
                        </a:solidFill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FFFFB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b="0" i="0" dirty="0">
                        <a:solidFill>
                          <a:schemeClr val="tx1"/>
                        </a:solidFill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Late June 2025</a:t>
                      </a:r>
                      <a:endParaRPr kumimoji="0" lang="en-IE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n-GB" sz="2000" b="0" i="0" dirty="0">
                        <a:solidFill>
                          <a:schemeClr val="tx1"/>
                        </a:solidFill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FFFF99">
                        <a:alpha val="7372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Review and Appeals Application: </a:t>
                      </a:r>
                      <a:endParaRPr kumimoji="0" lang="en-IE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n-GB" sz="2000" b="0" i="0" dirty="0">
                        <a:solidFill>
                          <a:schemeClr val="tx1"/>
                        </a:solidFill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b="0" i="0" dirty="0">
                        <a:solidFill>
                          <a:schemeClr val="tx1"/>
                        </a:solidFill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Early July 2025</a:t>
                      </a:r>
                      <a:endParaRPr kumimoji="0" lang="en-IE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n-GB" sz="2000" b="0" i="0" dirty="0">
                        <a:solidFill>
                          <a:schemeClr val="tx1"/>
                        </a:solidFill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B4E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HEAR/DARE offers:</a:t>
                      </a:r>
                      <a:endParaRPr kumimoji="0" lang="en-IE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n-GB" sz="2000" b="0" i="0" dirty="0">
                        <a:solidFill>
                          <a:schemeClr val="tx1"/>
                        </a:solidFill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b="0" i="0" dirty="0">
                        <a:solidFill>
                          <a:schemeClr val="tx1"/>
                        </a:solidFill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August 2025</a:t>
                      </a:r>
                      <a:endParaRPr kumimoji="0" lang="en-IE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n-GB" sz="2000" b="0" i="0" dirty="0">
                        <a:solidFill>
                          <a:schemeClr val="tx1"/>
                        </a:solidFill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F2C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0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College Orientation:</a:t>
                      </a:r>
                      <a:endParaRPr kumimoji="0" lang="en-IE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n-GB" sz="2000" b="0" i="0" dirty="0">
                        <a:solidFill>
                          <a:schemeClr val="tx1"/>
                        </a:solidFill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CDC4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b="0" i="0" dirty="0">
                        <a:solidFill>
                          <a:schemeClr val="tx1"/>
                        </a:solidFill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Late Aug /Early Sept 2025</a:t>
                      </a:r>
                      <a:endParaRPr kumimoji="0" lang="en-IE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n-GB" sz="2000" b="0" i="0" dirty="0">
                        <a:solidFill>
                          <a:schemeClr val="tx1"/>
                        </a:solidFill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CDC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E4ADCEAF-C6C4-FC47-8E4D-7B79E4B76633}"/>
              </a:ext>
            </a:extLst>
          </p:cNvPr>
          <p:cNvSpPr/>
          <p:nvPr/>
        </p:nvSpPr>
        <p:spPr>
          <a:xfrm>
            <a:off x="837400" y="533112"/>
            <a:ext cx="4748612" cy="592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2400" b="1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DARE and HEAR Timelines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D4FF518-6B21-97D6-46C1-BF213728C6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188" b="34017"/>
          <a:stretch/>
        </p:blipFill>
        <p:spPr>
          <a:xfrm>
            <a:off x="10345591" y="6186334"/>
            <a:ext cx="1713059" cy="544665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869F9F9-8A12-EAA6-4100-FF2429E6B5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102" b="32084"/>
          <a:stretch/>
        </p:blipFill>
        <p:spPr>
          <a:xfrm>
            <a:off x="8739301" y="6186334"/>
            <a:ext cx="1606290" cy="55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687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4">
            <a:extLst>
              <a:ext uri="{FF2B5EF4-FFF2-40B4-BE49-F238E27FC236}">
                <a16:creationId xmlns:a16="http://schemas.microsoft.com/office/drawing/2014/main" id="{127B8E43-63B5-A4FB-D70E-03EDB91DD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3107" y="3707585"/>
            <a:ext cx="82057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chemeClr val="tx1"/>
              </a:buClr>
              <a:buSzPct val="100000"/>
            </a:pPr>
            <a:r>
              <a:rPr lang="en-GB" sz="2800" kern="0" dirty="0">
                <a:highlight>
                  <a:srgbClr val="E4E51B"/>
                </a:highlight>
                <a:latin typeface="Helvetica Light" panose="020B04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Remember… </a:t>
            </a:r>
            <a:r>
              <a:rPr lang="en-IE" sz="2800" b="1" dirty="0">
                <a:highlight>
                  <a:srgbClr val="E4E51B"/>
                </a:highlight>
                <a:latin typeface="Helvetica" pitchFamily="2" charset="0"/>
                <a:ea typeface="ヒラギノ角ゴ Pro W3" charset="-128"/>
                <a:cs typeface="Arial" panose="020B0604020202020204" pitchFamily="34" charset="0"/>
              </a:rPr>
              <a:t>Submit it! Check it! Send it!</a:t>
            </a: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1684E2C-DDFB-2BB6-C61F-D4F5A689A9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188" b="34017"/>
          <a:stretch/>
        </p:blipFill>
        <p:spPr>
          <a:xfrm>
            <a:off x="10345591" y="6186334"/>
            <a:ext cx="1713059" cy="544665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FC843ED-6346-727E-0E13-FD2461F33C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102" b="32084"/>
          <a:stretch/>
        </p:blipFill>
        <p:spPr>
          <a:xfrm>
            <a:off x="8739301" y="6186334"/>
            <a:ext cx="1606290" cy="55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62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21E38-463C-6D08-5403-FADC9980E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4">
            <a:extLst>
              <a:ext uri="{FF2B5EF4-FFF2-40B4-BE49-F238E27FC236}">
                <a16:creationId xmlns:a16="http://schemas.microsoft.com/office/drawing/2014/main" id="{CB0C07C4-1F1E-5B99-6679-39E826C05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1535" y="3679010"/>
            <a:ext cx="90089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chemeClr val="tx1"/>
              </a:buClr>
              <a:buSzPct val="100000"/>
            </a:pPr>
            <a:r>
              <a:rPr lang="en-GB" sz="2800" kern="0" dirty="0">
                <a:highlight>
                  <a:srgbClr val="E4E51B"/>
                </a:highlight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Remember… </a:t>
            </a:r>
            <a:r>
              <a:rPr lang="en-IE" sz="2800" b="1" dirty="0">
                <a:highlight>
                  <a:srgbClr val="E4E51B"/>
                </a:highlight>
                <a:latin typeface="Helvetica" pitchFamily="2" charset="0"/>
                <a:ea typeface="ヒラギノ角ゴ Pro W3" charset="-128"/>
                <a:cs typeface="Arial" panose="020B0604020202020204" pitchFamily="34" charset="0"/>
              </a:rPr>
              <a:t>You can apply to both DARE &amp; HEAR</a:t>
            </a:r>
            <a:endParaRPr lang="en-GB" sz="2800" b="1" dirty="0">
              <a:highlight>
                <a:srgbClr val="E4E51B"/>
              </a:highlight>
              <a:latin typeface="Helvetica" pitchFamily="2" charset="0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BC5D14B-4808-00D1-03DC-FA3449D37F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188" b="34017"/>
          <a:stretch/>
        </p:blipFill>
        <p:spPr>
          <a:xfrm>
            <a:off x="10345591" y="6186334"/>
            <a:ext cx="1713059" cy="544665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C301A9B-F6DB-CC74-F337-8E6A7C0008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102" b="32084"/>
          <a:stretch/>
        </p:blipFill>
        <p:spPr>
          <a:xfrm>
            <a:off x="8739301" y="6186334"/>
            <a:ext cx="1606290" cy="5592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8300E3-3D57-E1C0-68B5-88F095A99278}"/>
              </a:ext>
            </a:extLst>
          </p:cNvPr>
          <p:cNvSpPr txBox="1"/>
          <p:nvPr/>
        </p:nvSpPr>
        <p:spPr>
          <a:xfrm>
            <a:off x="2546747" y="4595555"/>
            <a:ext cx="7098506" cy="883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ct val="50000"/>
              </a:spcBef>
              <a:buClr>
                <a:srgbClr val="993366"/>
              </a:buClr>
              <a:buSzPct val="150000"/>
            </a:pPr>
            <a:r>
              <a:rPr lang="en-IE" sz="18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Applicants who are both DARE and HEAR eligible will be prioritised by colleges when allocating reduced points places.</a:t>
            </a:r>
          </a:p>
        </p:txBody>
      </p:sp>
    </p:spTree>
    <p:extLst>
      <p:ext uri="{BB962C8B-B14F-4D97-AF65-F5344CB8AC3E}">
        <p14:creationId xmlns:p14="http://schemas.microsoft.com/office/powerpoint/2010/main" val="1444925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ED0B7A-6D78-08C4-5265-1763AB45B75D}"/>
              </a:ext>
            </a:extLst>
          </p:cNvPr>
          <p:cNvSpPr/>
          <p:nvPr/>
        </p:nvSpPr>
        <p:spPr>
          <a:xfrm>
            <a:off x="1353439" y="5536547"/>
            <a:ext cx="6203942" cy="5927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24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Further Information: </a:t>
            </a:r>
            <a:r>
              <a:rPr lang="en-GB" sz="2400" b="1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www.accesscollege.ie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D3F230-78EF-DC7C-FCE2-337B20039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927" y="578880"/>
            <a:ext cx="9304146" cy="478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71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C99351-D627-0A52-18F9-5BE036A2B23D}"/>
              </a:ext>
            </a:extLst>
          </p:cNvPr>
          <p:cNvSpPr/>
          <p:nvPr/>
        </p:nvSpPr>
        <p:spPr>
          <a:xfrm>
            <a:off x="0" y="-53363"/>
            <a:ext cx="12195209" cy="6885004"/>
          </a:xfrm>
          <a:prstGeom prst="rect">
            <a:avLst/>
          </a:prstGeom>
          <a:solidFill>
            <a:srgbClr val="80C160"/>
          </a:solidFill>
          <a:ln>
            <a:solidFill>
              <a:srgbClr val="80C1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3059FC82-1AB3-0F55-6F19-A09B0AEA10C0}"/>
              </a:ext>
            </a:extLst>
          </p:cNvPr>
          <p:cNvSpPr/>
          <p:nvPr/>
        </p:nvSpPr>
        <p:spPr>
          <a:xfrm>
            <a:off x="3419101" y="318602"/>
            <a:ext cx="5066772" cy="6310154"/>
          </a:xfrm>
          <a:custGeom>
            <a:avLst/>
            <a:gdLst/>
            <a:ahLst/>
            <a:cxnLst/>
            <a:rect l="l" t="t" r="r" b="b"/>
            <a:pathLst>
              <a:path w="7139726" h="8841766">
                <a:moveTo>
                  <a:pt x="0" y="0"/>
                </a:moveTo>
                <a:lnTo>
                  <a:pt x="7139726" y="0"/>
                </a:lnTo>
                <a:lnTo>
                  <a:pt x="7139726" y="8841766"/>
                </a:lnTo>
                <a:lnTo>
                  <a:pt x="0" y="884176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6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951832" y="1884523"/>
            <a:ext cx="3494205" cy="3743086"/>
            <a:chOff x="3242046" y="1523925"/>
            <a:chExt cx="3494205" cy="3743086"/>
          </a:xfrm>
        </p:grpSpPr>
        <p:sp>
          <p:nvSpPr>
            <p:cNvPr id="18" name="TextBox 17"/>
            <p:cNvSpPr txBox="1"/>
            <p:nvPr/>
          </p:nvSpPr>
          <p:spPr>
            <a:xfrm>
              <a:off x="5310114" y="4920762"/>
              <a:ext cx="1426137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en-I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38506" y="3371475"/>
              <a:ext cx="133481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Tx/>
                <a:buChar char="-"/>
              </a:pPr>
              <a:endParaRPr lang="en-IE" sz="11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42046" y="3167922"/>
              <a:ext cx="1966214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en-IE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170566" y="1523925"/>
              <a:ext cx="1426137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en-I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247100" y="2560693"/>
              <a:ext cx="22030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100" b="1" dirty="0">
                  <a:latin typeface="Myriad Pro" pitchFamily="34" charset="0"/>
                </a:rPr>
                <a:t>           </a:t>
              </a:r>
              <a:endParaRPr lang="en-IE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8205992" y="970830"/>
            <a:ext cx="2570162" cy="60912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AutoShape 2" descr="https://dl-web.dropbox.com/get/university%20photos/UCD%202012%20Photos/hi-res-1010_Campus_0011a.jpg?_subject_uid=343492578&amp;w=AAAC9TdwSFNCE1FA8ghSs2t-x5GxxuT_-MuQem_Un8WzmQ"/>
          <p:cNvSpPr>
            <a:spLocks noChangeAspect="1" noChangeArrowheads="1"/>
          </p:cNvSpPr>
          <p:nvPr/>
        </p:nvSpPr>
        <p:spPr bwMode="auto">
          <a:xfrm>
            <a:off x="1298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" name="Line Callout 1 2"/>
          <p:cNvSpPr/>
          <p:nvPr/>
        </p:nvSpPr>
        <p:spPr>
          <a:xfrm>
            <a:off x="8205992" y="1943972"/>
            <a:ext cx="3490722" cy="2816708"/>
          </a:xfrm>
          <a:prstGeom prst="borderCallout1">
            <a:avLst>
              <a:gd name="adj1" fmla="val 46184"/>
              <a:gd name="adj2" fmla="val -416"/>
              <a:gd name="adj3" fmla="val 62331"/>
              <a:gd name="adj4" fmla="val -18071"/>
            </a:avLst>
          </a:prstGeom>
          <a:solidFill>
            <a:schemeClr val="bg1"/>
          </a:solidFill>
          <a:ln w="47625"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Dublin City University</a:t>
            </a:r>
          </a:p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Dundalk Institute of Technology</a:t>
            </a:r>
          </a:p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Institute of Art, Design &amp; Technology, </a:t>
            </a:r>
            <a:r>
              <a:rPr lang="en-GB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Dún</a:t>
            </a:r>
            <a:r>
              <a:rPr lang="en-GB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Laoghaire </a:t>
            </a:r>
          </a:p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Marino Institute of Education</a:t>
            </a:r>
          </a:p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National College of Ireland </a:t>
            </a:r>
          </a:p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NCAD</a:t>
            </a:r>
          </a:p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RCSI</a:t>
            </a:r>
          </a:p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Trinity College, Dublin</a:t>
            </a:r>
          </a:p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 Dublin </a:t>
            </a:r>
          </a:p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University College, Dublin</a:t>
            </a:r>
          </a:p>
        </p:txBody>
      </p:sp>
      <p:sp>
        <p:nvSpPr>
          <p:cNvPr id="27" name="Line Callout 1 26"/>
          <p:cNvSpPr/>
          <p:nvPr/>
        </p:nvSpPr>
        <p:spPr>
          <a:xfrm>
            <a:off x="634181" y="2953721"/>
            <a:ext cx="3161866" cy="677937"/>
          </a:xfrm>
          <a:prstGeom prst="borderCallout1">
            <a:avLst>
              <a:gd name="adj1" fmla="val 45270"/>
              <a:gd name="adj2" fmla="val 99760"/>
              <a:gd name="adj3" fmla="val 100855"/>
              <a:gd name="adj4" fmla="val 142977"/>
            </a:avLst>
          </a:prstGeom>
          <a:solidFill>
            <a:schemeClr val="bg1"/>
          </a:solidFill>
          <a:ln w="47625"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ATU, Galway</a:t>
            </a:r>
          </a:p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University of Galway</a:t>
            </a:r>
          </a:p>
        </p:txBody>
      </p:sp>
      <p:sp>
        <p:nvSpPr>
          <p:cNvPr id="28" name="Line Callout 1 27"/>
          <p:cNvSpPr/>
          <p:nvPr/>
        </p:nvSpPr>
        <p:spPr>
          <a:xfrm>
            <a:off x="634180" y="4539127"/>
            <a:ext cx="3047354" cy="802321"/>
          </a:xfrm>
          <a:prstGeom prst="borderCallout1">
            <a:avLst>
              <a:gd name="adj1" fmla="val 48642"/>
              <a:gd name="adj2" fmla="val 99987"/>
              <a:gd name="adj3" fmla="val -6729"/>
              <a:gd name="adj4" fmla="val 149984"/>
            </a:avLst>
          </a:prstGeom>
          <a:solidFill>
            <a:schemeClr val="bg1"/>
          </a:solidFill>
          <a:ln w="47625"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TUS, Limerick</a:t>
            </a:r>
          </a:p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Mary Immaculate College</a:t>
            </a:r>
          </a:p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University of Limerick</a:t>
            </a:r>
          </a:p>
        </p:txBody>
      </p:sp>
      <p:sp>
        <p:nvSpPr>
          <p:cNvPr id="30" name="Line Callout 1 29"/>
          <p:cNvSpPr/>
          <p:nvPr/>
        </p:nvSpPr>
        <p:spPr>
          <a:xfrm>
            <a:off x="8204848" y="5441106"/>
            <a:ext cx="3493007" cy="645763"/>
          </a:xfrm>
          <a:prstGeom prst="borderCallout1">
            <a:avLst>
              <a:gd name="adj1" fmla="val 21197"/>
              <a:gd name="adj2" fmla="val 500"/>
              <a:gd name="adj3" fmla="val 51491"/>
              <a:gd name="adj4" fmla="val -71359"/>
            </a:avLst>
          </a:prstGeom>
          <a:solidFill>
            <a:schemeClr val="bg1"/>
          </a:solidFill>
          <a:ln w="47625">
            <a:solidFill>
              <a:schemeClr val="bg1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MTU Cork Campus</a:t>
            </a:r>
          </a:p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University College Cork</a:t>
            </a:r>
          </a:p>
        </p:txBody>
      </p:sp>
      <p:sp>
        <p:nvSpPr>
          <p:cNvPr id="31" name="Line Callout 1 30"/>
          <p:cNvSpPr/>
          <p:nvPr/>
        </p:nvSpPr>
        <p:spPr>
          <a:xfrm>
            <a:off x="620717" y="1361971"/>
            <a:ext cx="3259635" cy="840592"/>
          </a:xfrm>
          <a:prstGeom prst="borderCallout1">
            <a:avLst>
              <a:gd name="adj1" fmla="val 45270"/>
              <a:gd name="adj2" fmla="val 100831"/>
              <a:gd name="adj3" fmla="val 74273"/>
              <a:gd name="adj4" fmla="val 160533"/>
            </a:avLst>
          </a:prstGeom>
          <a:solidFill>
            <a:schemeClr val="bg1"/>
          </a:solidFill>
          <a:ln w="47625"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ATU, Donegal</a:t>
            </a:r>
          </a:p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ATU, Sligo</a:t>
            </a:r>
          </a:p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St. Angela’s College, Sligo</a:t>
            </a:r>
          </a:p>
        </p:txBody>
      </p:sp>
      <p:sp>
        <p:nvSpPr>
          <p:cNvPr id="32" name="Line Callout 1 31"/>
          <p:cNvSpPr/>
          <p:nvPr/>
        </p:nvSpPr>
        <p:spPr>
          <a:xfrm>
            <a:off x="8204848" y="1193700"/>
            <a:ext cx="3484277" cy="527403"/>
          </a:xfrm>
          <a:prstGeom prst="borderCallout1">
            <a:avLst>
              <a:gd name="adj1" fmla="val 21197"/>
              <a:gd name="adj2" fmla="val 500"/>
              <a:gd name="adj3" fmla="val 446704"/>
              <a:gd name="adj4" fmla="val -26511"/>
            </a:avLst>
          </a:prstGeom>
          <a:solidFill>
            <a:schemeClr val="bg1"/>
          </a:solidFill>
          <a:ln w="47625"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Maynooth</a:t>
            </a:r>
            <a:r>
              <a:rPr lang="en-IE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University</a:t>
            </a:r>
          </a:p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Pontifical University</a:t>
            </a:r>
          </a:p>
        </p:txBody>
      </p:sp>
      <p:sp>
        <p:nvSpPr>
          <p:cNvPr id="34" name="Line Callout 1 33"/>
          <p:cNvSpPr/>
          <p:nvPr/>
        </p:nvSpPr>
        <p:spPr>
          <a:xfrm>
            <a:off x="634180" y="5527012"/>
            <a:ext cx="2597004" cy="458090"/>
          </a:xfrm>
          <a:prstGeom prst="borderCallout1">
            <a:avLst>
              <a:gd name="adj1" fmla="val 43406"/>
              <a:gd name="adj2" fmla="val 99760"/>
              <a:gd name="adj3" fmla="val -6634"/>
              <a:gd name="adj4" fmla="val 138748"/>
            </a:avLst>
          </a:prstGeom>
          <a:solidFill>
            <a:schemeClr val="bg1"/>
          </a:solidFill>
          <a:ln w="47625"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MTU, Kerry Campus</a:t>
            </a:r>
          </a:p>
        </p:txBody>
      </p:sp>
      <p:sp>
        <p:nvSpPr>
          <p:cNvPr id="21" name="Line Callout 1 20"/>
          <p:cNvSpPr/>
          <p:nvPr/>
        </p:nvSpPr>
        <p:spPr>
          <a:xfrm>
            <a:off x="634180" y="2395994"/>
            <a:ext cx="3448543" cy="366892"/>
          </a:xfrm>
          <a:prstGeom prst="borderCallout1">
            <a:avLst>
              <a:gd name="adj1" fmla="val 45270"/>
              <a:gd name="adj2" fmla="val 99760"/>
              <a:gd name="adj3" fmla="val 224727"/>
              <a:gd name="adj4" fmla="val 159478"/>
            </a:avLst>
          </a:prstGeom>
          <a:solidFill>
            <a:schemeClr val="bg1"/>
          </a:solidFill>
          <a:ln w="47625"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>
              <a:spcBef>
                <a:spcPct val="20000"/>
              </a:spcBef>
            </a:pPr>
            <a:r>
              <a:rPr lang="en-IE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TUS, </a:t>
            </a:r>
            <a:r>
              <a:rPr lang="en-IE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Athlone</a:t>
            </a:r>
            <a:endParaRPr lang="en-IE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Line Callout 1 22"/>
          <p:cNvSpPr/>
          <p:nvPr/>
        </p:nvSpPr>
        <p:spPr>
          <a:xfrm flipH="1">
            <a:off x="634180" y="3834543"/>
            <a:ext cx="2286426" cy="516171"/>
          </a:xfrm>
          <a:prstGeom prst="borderCallout1">
            <a:avLst>
              <a:gd name="adj1" fmla="val 21197"/>
              <a:gd name="adj2" fmla="val 500"/>
              <a:gd name="adj3" fmla="val 86178"/>
              <a:gd name="adj4" fmla="val -147447"/>
            </a:avLst>
          </a:prstGeom>
          <a:solidFill>
            <a:schemeClr val="bg1"/>
          </a:solidFill>
          <a:ln w="47625"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SETU, Carlow and Wexford</a:t>
            </a:r>
          </a:p>
        </p:txBody>
      </p:sp>
      <p:sp>
        <p:nvSpPr>
          <p:cNvPr id="35" name="Line Callout 1 34"/>
          <p:cNvSpPr/>
          <p:nvPr/>
        </p:nvSpPr>
        <p:spPr>
          <a:xfrm>
            <a:off x="8204849" y="4918395"/>
            <a:ext cx="3493007" cy="387864"/>
          </a:xfrm>
          <a:prstGeom prst="borderCallout1">
            <a:avLst>
              <a:gd name="adj1" fmla="val 21197"/>
              <a:gd name="adj2" fmla="val 500"/>
              <a:gd name="adj3" fmla="val 69350"/>
              <a:gd name="adj4" fmla="val -34576"/>
            </a:avLst>
          </a:prstGeom>
          <a:solidFill>
            <a:schemeClr val="bg1"/>
          </a:solidFill>
          <a:ln w="47625">
            <a:solidFill>
              <a:schemeClr val="bg1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SETU, Waterford</a:t>
            </a: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FC0160E9-1C17-34F0-17A9-5F210FC1A483}"/>
              </a:ext>
            </a:extLst>
          </p:cNvPr>
          <p:cNvSpPr txBox="1">
            <a:spLocks/>
          </p:cNvSpPr>
          <p:nvPr/>
        </p:nvSpPr>
        <p:spPr>
          <a:xfrm>
            <a:off x="513585" y="268442"/>
            <a:ext cx="6564923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4000" kern="0" dirty="0">
                <a:highlight>
                  <a:srgbClr val="E4E51B"/>
                </a:highlight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Where can I go to college?</a:t>
            </a: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B353087-1B98-7885-0D44-E2E9A20632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4188" b="34017"/>
          <a:stretch/>
        </p:blipFill>
        <p:spPr>
          <a:xfrm>
            <a:off x="10669234" y="6263586"/>
            <a:ext cx="1389416" cy="4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556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4762F27-014E-B3A9-1C1C-BB2CA5DD1EA5}"/>
              </a:ext>
            </a:extLst>
          </p:cNvPr>
          <p:cNvSpPr txBox="1"/>
          <p:nvPr/>
        </p:nvSpPr>
        <p:spPr>
          <a:xfrm>
            <a:off x="860819" y="5158780"/>
            <a:ext cx="523518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Visit the </a:t>
            </a:r>
            <a:r>
              <a:rPr lang="en-GB" sz="2000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Access College website </a:t>
            </a:r>
            <a:r>
              <a:rPr lang="en-GB" sz="20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to see which local college is open for you to attend!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9F983D-53D0-C9DF-1F6A-036B7349F83E}"/>
              </a:ext>
            </a:extLst>
          </p:cNvPr>
          <p:cNvSpPr txBox="1"/>
          <p:nvPr/>
        </p:nvSpPr>
        <p:spPr>
          <a:xfrm>
            <a:off x="860819" y="1766290"/>
            <a:ext cx="543240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b="1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In person Application </a:t>
            </a:r>
            <a:br>
              <a:rPr lang="en-GB" sz="3200" b="1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Information Days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192E01-E545-D90A-5166-BD93D3E55973}"/>
              </a:ext>
            </a:extLst>
          </p:cNvPr>
          <p:cNvSpPr txBox="1"/>
          <p:nvPr/>
        </p:nvSpPr>
        <p:spPr>
          <a:xfrm>
            <a:off x="860821" y="2825579"/>
            <a:ext cx="3374294" cy="19688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800" dirty="0">
                <a:highlight>
                  <a:srgbClr val="E4E51B"/>
                </a:highlight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Saturday </a:t>
            </a:r>
          </a:p>
          <a:p>
            <a:pPr>
              <a:lnSpc>
                <a:spcPct val="150000"/>
              </a:lnSpc>
            </a:pPr>
            <a:r>
              <a:rPr lang="en-IE" sz="2800" b="1" dirty="0">
                <a:highlight>
                  <a:srgbClr val="E4E51B"/>
                </a:highlight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11 January 2025</a:t>
            </a:r>
          </a:p>
          <a:p>
            <a:pPr>
              <a:lnSpc>
                <a:spcPct val="150000"/>
              </a:lnSpc>
            </a:pPr>
            <a:r>
              <a:rPr lang="en-IE" sz="2800" dirty="0">
                <a:highlight>
                  <a:srgbClr val="E4E51B"/>
                </a:highlight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10am - 2pm</a:t>
            </a:r>
            <a:endParaRPr lang="en-GB" sz="2800" dirty="0">
              <a:highlight>
                <a:srgbClr val="E4E51B"/>
              </a:highlight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286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1D14CC-901E-0DA7-78C3-B90405670137}"/>
              </a:ext>
            </a:extLst>
          </p:cNvPr>
          <p:cNvSpPr txBox="1"/>
          <p:nvPr/>
        </p:nvSpPr>
        <p:spPr>
          <a:xfrm>
            <a:off x="805921" y="2204358"/>
            <a:ext cx="4750594" cy="2944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will receive an </a:t>
            </a:r>
            <a:r>
              <a:rPr lang="en-IE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email notification </a:t>
            </a:r>
            <a:r>
              <a:rPr lang="en-IE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about your DARE application outcome once the Leaving Certificate examinations are over</a:t>
            </a:r>
            <a:r>
              <a:rPr lang="en-IE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late June.</a:t>
            </a:r>
          </a:p>
          <a:p>
            <a:pPr>
              <a:lnSpc>
                <a:spcPct val="150000"/>
              </a:lnSpc>
            </a:pPr>
            <a:endParaRPr lang="en-IE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IE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Log into your CAO application to view your </a:t>
            </a:r>
          </a:p>
          <a:p>
            <a:pPr>
              <a:lnSpc>
                <a:spcPct val="150000"/>
              </a:lnSpc>
            </a:pPr>
            <a:r>
              <a:rPr lang="en-IE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DARE Application Outcome</a:t>
            </a:r>
            <a:r>
              <a:rPr lang="en-IE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C948C7-C4DE-CCAC-85FA-41016B9D47C5}"/>
              </a:ext>
            </a:extLst>
          </p:cNvPr>
          <p:cNvSpPr/>
          <p:nvPr/>
        </p:nvSpPr>
        <p:spPr>
          <a:xfrm>
            <a:off x="805921" y="1190197"/>
            <a:ext cx="4698722" cy="676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28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DARE Application Outcome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05B9AE-0B9D-08CE-46C3-769827F15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320" y="1096237"/>
            <a:ext cx="5925680" cy="423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26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FE9166-2F91-26C7-391D-B5A256DB0938}"/>
              </a:ext>
            </a:extLst>
          </p:cNvPr>
          <p:cNvSpPr/>
          <p:nvPr/>
        </p:nvSpPr>
        <p:spPr>
          <a:xfrm>
            <a:off x="682464" y="1140787"/>
            <a:ext cx="4237057" cy="842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36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Further Information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7AC254-6B1F-D4AF-C088-88CA7834EE2E}"/>
              </a:ext>
            </a:extLst>
          </p:cNvPr>
          <p:cNvSpPr txBox="1"/>
          <p:nvPr/>
        </p:nvSpPr>
        <p:spPr>
          <a:xfrm>
            <a:off x="602003" y="1983710"/>
            <a:ext cx="56832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71700" lvl="4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IE" sz="2400" dirty="0" err="1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cao.ie</a:t>
            </a:r>
            <a:endParaRPr lang="en-IE" sz="2400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71700" lvl="4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IE" sz="2400" dirty="0" err="1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susi.ie</a:t>
            </a:r>
            <a:endParaRPr lang="en-IE" sz="2400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71700" lvl="4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IE" sz="24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qualifax.ie</a:t>
            </a:r>
          </a:p>
          <a:p>
            <a:pPr marL="2171700" lvl="4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IE" sz="24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www.accesscollege.ie</a:t>
            </a:r>
          </a:p>
        </p:txBody>
      </p:sp>
    </p:spTree>
    <p:extLst>
      <p:ext uri="{BB962C8B-B14F-4D97-AF65-F5344CB8AC3E}">
        <p14:creationId xmlns:p14="http://schemas.microsoft.com/office/powerpoint/2010/main" val="1859572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E982E8E-70AD-B23D-1C95-27B2EBDE5032}"/>
              </a:ext>
            </a:extLst>
          </p:cNvPr>
          <p:cNvSpPr txBox="1"/>
          <p:nvPr/>
        </p:nvSpPr>
        <p:spPr>
          <a:xfrm>
            <a:off x="843995" y="3611875"/>
            <a:ext cx="8414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highlight>
                  <a:srgbClr val="E4E51B"/>
                </a:highlight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www.accesscollege.ie</a:t>
            </a: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F8EB343-5947-F2D3-8D1F-FF57EBC991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188" b="34017"/>
          <a:stretch/>
        </p:blipFill>
        <p:spPr>
          <a:xfrm>
            <a:off x="3471244" y="2467266"/>
            <a:ext cx="3024808" cy="961734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F871F5F-7EA7-9972-B57A-9374D0B7B7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102" b="32084"/>
          <a:stretch/>
        </p:blipFill>
        <p:spPr>
          <a:xfrm>
            <a:off x="740496" y="2467266"/>
            <a:ext cx="2836283" cy="98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33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6CF76AC-D964-2D88-2930-DFE07B62A20A}"/>
              </a:ext>
            </a:extLst>
          </p:cNvPr>
          <p:cNvSpPr txBox="1"/>
          <p:nvPr/>
        </p:nvSpPr>
        <p:spPr>
          <a:xfrm>
            <a:off x="619431" y="698819"/>
            <a:ext cx="62238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000" dirty="0">
                <a:highlight>
                  <a:srgbClr val="E4E51B"/>
                </a:highlight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There is something for you</a:t>
            </a:r>
          </a:p>
          <a:p>
            <a:pPr lvl="0"/>
            <a:r>
              <a:rPr lang="en-IE" sz="4000" dirty="0">
                <a:highlight>
                  <a:srgbClr val="E4E51B"/>
                </a:highlight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in college.</a:t>
            </a:r>
            <a:endParaRPr lang="en-US" sz="4000" dirty="0">
              <a:highlight>
                <a:srgbClr val="E4E51B"/>
              </a:highlight>
              <a:latin typeface="Helvetica" pitchFamily="2" charset="0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9384C1B-CD23-F2CD-9F0D-E70A624DAF8F}"/>
              </a:ext>
            </a:extLst>
          </p:cNvPr>
          <p:cNvSpPr/>
          <p:nvPr/>
        </p:nvSpPr>
        <p:spPr>
          <a:xfrm flipH="1">
            <a:off x="2694237" y="2269180"/>
            <a:ext cx="1723791" cy="3307579"/>
          </a:xfrm>
          <a:custGeom>
            <a:avLst/>
            <a:gdLst/>
            <a:ahLst/>
            <a:cxnLst/>
            <a:rect l="l" t="t" r="r" b="b"/>
            <a:pathLst>
              <a:path w="3412545" h="6547933">
                <a:moveTo>
                  <a:pt x="0" y="0"/>
                </a:moveTo>
                <a:lnTo>
                  <a:pt x="3412545" y="0"/>
                </a:lnTo>
                <a:lnTo>
                  <a:pt x="3412545" y="6547933"/>
                </a:lnTo>
                <a:lnTo>
                  <a:pt x="0" y="65479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734" r="-1682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A8DDB66C-4F10-65FB-ED2B-91033C82EE6E}"/>
              </a:ext>
            </a:extLst>
          </p:cNvPr>
          <p:cNvSpPr/>
          <p:nvPr/>
        </p:nvSpPr>
        <p:spPr>
          <a:xfrm flipH="1">
            <a:off x="4680251" y="2269181"/>
            <a:ext cx="1766973" cy="3307578"/>
          </a:xfrm>
          <a:custGeom>
            <a:avLst/>
            <a:gdLst/>
            <a:ahLst/>
            <a:cxnLst/>
            <a:rect l="l" t="t" r="r" b="b"/>
            <a:pathLst>
              <a:path w="3498034" h="6547933">
                <a:moveTo>
                  <a:pt x="0" y="0"/>
                </a:moveTo>
                <a:lnTo>
                  <a:pt x="3498034" y="0"/>
                </a:lnTo>
                <a:lnTo>
                  <a:pt x="3498034" y="6547933"/>
                </a:lnTo>
                <a:lnTo>
                  <a:pt x="0" y="65479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817" r="-13714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1BA37BFF-0527-7A14-11D1-BA5E7C2049CC}"/>
              </a:ext>
            </a:extLst>
          </p:cNvPr>
          <p:cNvSpPr/>
          <p:nvPr/>
        </p:nvSpPr>
        <p:spPr>
          <a:xfrm flipH="1">
            <a:off x="6780406" y="2269180"/>
            <a:ext cx="1777823" cy="3307579"/>
          </a:xfrm>
          <a:custGeom>
            <a:avLst/>
            <a:gdLst/>
            <a:ahLst/>
            <a:cxnLst/>
            <a:rect l="l" t="t" r="r" b="b"/>
            <a:pathLst>
              <a:path w="3519511" h="6547933">
                <a:moveTo>
                  <a:pt x="0" y="0"/>
                </a:moveTo>
                <a:lnTo>
                  <a:pt x="3519511" y="0"/>
                </a:lnTo>
                <a:lnTo>
                  <a:pt x="3519511" y="6547933"/>
                </a:lnTo>
                <a:lnTo>
                  <a:pt x="0" y="65479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43" r="-1778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8A91ED76-40CF-3CDD-8935-CB8C927D3E0C}"/>
              </a:ext>
            </a:extLst>
          </p:cNvPr>
          <p:cNvSpPr/>
          <p:nvPr/>
        </p:nvSpPr>
        <p:spPr>
          <a:xfrm flipH="1">
            <a:off x="8891411" y="2269180"/>
            <a:ext cx="1777823" cy="3307579"/>
          </a:xfrm>
          <a:custGeom>
            <a:avLst/>
            <a:gdLst/>
            <a:ahLst/>
            <a:cxnLst/>
            <a:rect l="l" t="t" r="r" b="b"/>
            <a:pathLst>
              <a:path w="3519511" h="6547933">
                <a:moveTo>
                  <a:pt x="0" y="0"/>
                </a:moveTo>
                <a:lnTo>
                  <a:pt x="3519512" y="0"/>
                </a:lnTo>
                <a:lnTo>
                  <a:pt x="3519512" y="6547933"/>
                </a:lnTo>
                <a:lnTo>
                  <a:pt x="0" y="65479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3568" t="-12658" r="-132913" b="-889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F23BC46E-BD95-F7F6-8DFA-9E634D088A31}"/>
              </a:ext>
            </a:extLst>
          </p:cNvPr>
          <p:cNvSpPr/>
          <p:nvPr/>
        </p:nvSpPr>
        <p:spPr>
          <a:xfrm>
            <a:off x="708222" y="2269180"/>
            <a:ext cx="1723791" cy="3307579"/>
          </a:xfrm>
          <a:custGeom>
            <a:avLst/>
            <a:gdLst/>
            <a:ahLst/>
            <a:cxnLst/>
            <a:rect l="l" t="t" r="r" b="b"/>
            <a:pathLst>
              <a:path w="3519511" h="6547933">
                <a:moveTo>
                  <a:pt x="0" y="0"/>
                </a:moveTo>
                <a:lnTo>
                  <a:pt x="3519512" y="0"/>
                </a:lnTo>
                <a:lnTo>
                  <a:pt x="3519512" y="6547933"/>
                </a:lnTo>
                <a:lnTo>
                  <a:pt x="0" y="65479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9360" r="-8936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59E775F-6BC3-B98D-30C4-22E184AD6CA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4188" b="34017"/>
          <a:stretch/>
        </p:blipFill>
        <p:spPr>
          <a:xfrm>
            <a:off x="10669234" y="6263586"/>
            <a:ext cx="1389416" cy="4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12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0344AC-2AA2-EB33-9FF2-F3FFFC0E5E77}"/>
              </a:ext>
            </a:extLst>
          </p:cNvPr>
          <p:cNvSpPr/>
          <p:nvPr/>
        </p:nvSpPr>
        <p:spPr>
          <a:xfrm>
            <a:off x="776804" y="1698886"/>
            <a:ext cx="6233596" cy="2960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If your disability has had a negative impact on your educational performance in school.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IE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You may not be able to meet the points for your preferred course due to the impact of your disability.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IE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You are under 23 years of age as of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1 January 2025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2CA8C2-80AB-FFFF-4ACA-B88CEF8CB863}"/>
              </a:ext>
            </a:extLst>
          </p:cNvPr>
          <p:cNvSpPr/>
          <p:nvPr/>
        </p:nvSpPr>
        <p:spPr>
          <a:xfrm>
            <a:off x="776804" y="530475"/>
            <a:ext cx="3365024" cy="842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36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Should I apply?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5391932-4292-724D-6890-3ECFD22C72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188" b="34017"/>
          <a:stretch/>
        </p:blipFill>
        <p:spPr>
          <a:xfrm>
            <a:off x="4980112" y="6364023"/>
            <a:ext cx="1295765" cy="41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24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CF14DA-8587-382D-9992-47D29194B00C}"/>
              </a:ext>
            </a:extLst>
          </p:cNvPr>
          <p:cNvSpPr/>
          <p:nvPr/>
        </p:nvSpPr>
        <p:spPr>
          <a:xfrm>
            <a:off x="812208" y="1542709"/>
            <a:ext cx="8033591" cy="402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Autistic Spectrum Disorder (including Asperger’s Syndrome)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ADD/ADHD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Blind/Vision Impaired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Deaf/Hard of Hearing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DCD – Dyspraxia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Dyslexia/Significant Literacy Difficulties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Dyscalculia/Significant Numeracy Difficulties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Mental Health Condition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Neurological Condition (Incl. Brain Injury &amp; Epilepsy)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Physical Disability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Significant Ongoing Illness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Speech &amp; Language Communication Disorder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628805-D245-A891-A98E-1C102C7FEEBF}"/>
              </a:ext>
            </a:extLst>
          </p:cNvPr>
          <p:cNvSpPr/>
          <p:nvPr/>
        </p:nvSpPr>
        <p:spPr>
          <a:xfrm>
            <a:off x="582656" y="566245"/>
            <a:ext cx="7494359" cy="842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36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Disabilities eligible for consideration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760E46D-CC98-FA7F-EC6F-7A551B6FC5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188" b="34017"/>
          <a:stretch/>
        </p:blipFill>
        <p:spPr>
          <a:xfrm>
            <a:off x="10669234" y="6263586"/>
            <a:ext cx="1389416" cy="4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39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9F3556-D506-50FC-2052-3FE954B2B1E9}"/>
              </a:ext>
            </a:extLst>
          </p:cNvPr>
          <p:cNvSpPr/>
          <p:nvPr/>
        </p:nvSpPr>
        <p:spPr>
          <a:xfrm>
            <a:off x="580035" y="4109970"/>
            <a:ext cx="10136287" cy="883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To be eligible for DARE you must meet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both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the DARE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educational impact 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criteria and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DARE evidence of disability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criteria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9452F1-C731-F76E-6609-DCE6151795FA}"/>
              </a:ext>
            </a:extLst>
          </p:cNvPr>
          <p:cNvSpPr/>
          <p:nvPr/>
        </p:nvSpPr>
        <p:spPr>
          <a:xfrm>
            <a:off x="580037" y="4993160"/>
            <a:ext cx="10872960" cy="883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Applicants must provide the required evidence of their disability and provide an Educational Impact Statement from their school to be considered for DARE.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7DE7A2-C161-706A-DBD8-BCF5A7AB694D}"/>
              </a:ext>
            </a:extLst>
          </p:cNvPr>
          <p:cNvSpPr/>
          <p:nvPr/>
        </p:nvSpPr>
        <p:spPr>
          <a:xfrm>
            <a:off x="580035" y="456204"/>
            <a:ext cx="5006499" cy="842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36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DARE Eligibility Criteria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BDA21A-0B01-A108-A592-3E32B9D5E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111" y="1785576"/>
            <a:ext cx="6664807" cy="1996440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D3020B5-08A1-6E6D-060F-34166CE2BF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188" b="34017"/>
          <a:stretch/>
        </p:blipFill>
        <p:spPr>
          <a:xfrm>
            <a:off x="10669234" y="6263586"/>
            <a:ext cx="1389416" cy="4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60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F0F14F-FEE4-8A19-2DBC-AC361DF0A615}"/>
              </a:ext>
            </a:extLst>
          </p:cNvPr>
          <p:cNvSpPr/>
          <p:nvPr/>
        </p:nvSpPr>
        <p:spPr>
          <a:xfrm>
            <a:off x="529876" y="2116934"/>
            <a:ext cx="10672244" cy="2888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IE" sz="16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Have you received </a:t>
            </a:r>
            <a:r>
              <a:rPr lang="en-IE" sz="1600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intervention or supports </a:t>
            </a:r>
            <a:r>
              <a:rPr lang="en-IE" sz="16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in post-primary school?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IE" sz="16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Has it </a:t>
            </a:r>
            <a:r>
              <a:rPr lang="en-IE" sz="1600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impacted on your attendance </a:t>
            </a:r>
            <a:r>
              <a:rPr lang="en-IE" sz="16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or regularly disrupted your school day?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IE" sz="16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Has it affected your </a:t>
            </a:r>
            <a:r>
              <a:rPr lang="en-IE" sz="1600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school experience and well-being</a:t>
            </a:r>
            <a:r>
              <a:rPr lang="en-IE" sz="16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IE" sz="16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Has it impacted on </a:t>
            </a:r>
            <a:r>
              <a:rPr lang="en-IE" sz="1600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your learning or exam results</a:t>
            </a:r>
            <a:r>
              <a:rPr lang="en-IE" sz="16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IE" sz="16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Has it caused any </a:t>
            </a:r>
            <a:r>
              <a:rPr lang="en-IE" sz="1600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other educational impact</a:t>
            </a:r>
            <a:r>
              <a:rPr lang="en-IE" sz="16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IE" sz="16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Required for applicants with Dyslexia/ Significant Literacy Difficulties or Dyscalculia/ Significant Numeracy Difficulties: is it severely impacting on your </a:t>
            </a:r>
            <a:r>
              <a:rPr lang="en-IE" sz="1600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literacy or numeracy skills</a:t>
            </a:r>
            <a:r>
              <a:rPr lang="en-IE" sz="16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GB" sz="1600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C34A81-3A0D-C092-240F-14A4957714AB}"/>
              </a:ext>
            </a:extLst>
          </p:cNvPr>
          <p:cNvSpPr/>
          <p:nvPr/>
        </p:nvSpPr>
        <p:spPr>
          <a:xfrm>
            <a:off x="624114" y="458010"/>
            <a:ext cx="4108817" cy="842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36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Educational Impact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CC35B5-A680-412D-E060-FD32F8EA4FAB}"/>
              </a:ext>
            </a:extLst>
          </p:cNvPr>
          <p:cNvSpPr txBox="1"/>
          <p:nvPr/>
        </p:nvSpPr>
        <p:spPr>
          <a:xfrm>
            <a:off x="624114" y="1452794"/>
            <a:ext cx="10943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>
                <a:highlight>
                  <a:srgbClr val="E4E51B"/>
                </a:highlight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Has your disability impacted on a combination of the following?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7248498-81F6-D674-B731-A4D40387B1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188" b="34017"/>
          <a:stretch/>
        </p:blipFill>
        <p:spPr>
          <a:xfrm>
            <a:off x="10669234" y="6263586"/>
            <a:ext cx="1389416" cy="4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57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FCC7F7-932F-2A34-EC59-575921CD5138}"/>
              </a:ext>
            </a:extLst>
          </p:cNvPr>
          <p:cNvSpPr/>
          <p:nvPr/>
        </p:nvSpPr>
        <p:spPr>
          <a:xfrm>
            <a:off x="1035272" y="1533160"/>
            <a:ext cx="10121456" cy="379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1600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Reduced Points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An example: If the Leaving Certificate points for a course are 366 points, an eligible DARE applicant could be offered a place with a lower points score e.g. 356 points.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Applicants need to </a:t>
            </a:r>
            <a:r>
              <a:rPr lang="en-IE" sz="1600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meet entry </a:t>
            </a:r>
            <a:r>
              <a:rPr lang="en-IE" sz="16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en-IE" sz="1600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programme requirements </a:t>
            </a:r>
            <a:r>
              <a:rPr lang="en-IE" sz="16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to be </a:t>
            </a:r>
            <a:r>
              <a:rPr lang="en-IE" sz="1600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considered for a DARE reduced points offer</a:t>
            </a:r>
            <a:r>
              <a:rPr lang="en-IE" sz="16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The amount of points a particular course is reduced by is dependent on: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The overall number of places on the course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The number of reserved DARE places on the course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The number of DARE eligible applicants competing for these reserved places.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The reduction in points for DARE places can vary every year.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2CFD5C-DA3E-3350-6A8A-BF49AEED0044}"/>
              </a:ext>
            </a:extLst>
          </p:cNvPr>
          <p:cNvSpPr/>
          <p:nvPr/>
        </p:nvSpPr>
        <p:spPr>
          <a:xfrm>
            <a:off x="721167" y="493945"/>
            <a:ext cx="3775393" cy="842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36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Benefits of DARE</a:t>
            </a: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346B0FE-E5A2-5308-B986-47B7DAB8E8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188" b="34017"/>
          <a:stretch/>
        </p:blipFill>
        <p:spPr>
          <a:xfrm>
            <a:off x="10669234" y="6263586"/>
            <a:ext cx="1389416" cy="4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77672"/>
      </p:ext>
    </p:extLst>
  </p:cSld>
  <p:clrMapOvr>
    <a:masterClrMapping/>
  </p:clrMapOvr>
</p:sld>
</file>

<file path=ppt/theme/theme1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19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16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2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5.xml><?xml version="1.0" encoding="utf-8"?>
<a:theme xmlns:a="http://schemas.openxmlformats.org/drawingml/2006/main" name="25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2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8.xml><?xml version="1.0" encoding="utf-8"?>
<a:theme xmlns:a="http://schemas.openxmlformats.org/drawingml/2006/main" name="2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9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0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1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2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3.xml><?xml version="1.0" encoding="utf-8"?>
<a:theme xmlns:a="http://schemas.openxmlformats.org/drawingml/2006/main" name="2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4.xml><?xml version="1.0" encoding="utf-8"?>
<a:theme xmlns:a="http://schemas.openxmlformats.org/drawingml/2006/main" name="26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5.xml><?xml version="1.0" encoding="utf-8"?>
<a:theme xmlns:a="http://schemas.openxmlformats.org/drawingml/2006/main" name="27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6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0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18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8380</TotalTime>
  <Words>2043</Words>
  <Application>Microsoft Macintosh PowerPoint</Application>
  <PresentationFormat>Widescreen</PresentationFormat>
  <Paragraphs>244</Paragraphs>
  <Slides>33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26</vt:i4>
      </vt:variant>
      <vt:variant>
        <vt:lpstr>Slide Titles</vt:lpstr>
      </vt:variant>
      <vt:variant>
        <vt:i4>33</vt:i4>
      </vt:variant>
    </vt:vector>
  </HeadingPairs>
  <TitlesOfParts>
    <vt:vector size="67" baseType="lpstr">
      <vt:lpstr>Aptos</vt:lpstr>
      <vt:lpstr>Aptos Display</vt:lpstr>
      <vt:lpstr>Arial</vt:lpstr>
      <vt:lpstr>Arial Black</vt:lpstr>
      <vt:lpstr>Helvetica</vt:lpstr>
      <vt:lpstr>Helvetica Light</vt:lpstr>
      <vt:lpstr>Myriad Pro</vt:lpstr>
      <vt:lpstr>Tahoma</vt:lpstr>
      <vt:lpstr>13_Custom Design</vt:lpstr>
      <vt:lpstr>Custom Design</vt:lpstr>
      <vt:lpstr>12_Custom Design</vt:lpstr>
      <vt:lpstr>20_Custom Design</vt:lpstr>
      <vt:lpstr>15_Custom Design</vt:lpstr>
      <vt:lpstr>1_Custom Design</vt:lpstr>
      <vt:lpstr>14_Custom Design</vt:lpstr>
      <vt:lpstr>4_Custom Design</vt:lpstr>
      <vt:lpstr>18_Custom Design</vt:lpstr>
      <vt:lpstr>19_Custom Design</vt:lpstr>
      <vt:lpstr>3_Custom Design</vt:lpstr>
      <vt:lpstr>11_Custom Design</vt:lpstr>
      <vt:lpstr>16_Custom Design</vt:lpstr>
      <vt:lpstr>24_Custom Design</vt:lpstr>
      <vt:lpstr>25_Custom Design</vt:lpstr>
      <vt:lpstr>22_Custom Design</vt:lpstr>
      <vt:lpstr>5_Custom Design</vt:lpstr>
      <vt:lpstr>21_Custom Design</vt:lpstr>
      <vt:lpstr>6_Custom Design</vt:lpstr>
      <vt:lpstr>7_Custom Design</vt:lpstr>
      <vt:lpstr>8_Custom Design</vt:lpstr>
      <vt:lpstr>10_Custom Design</vt:lpstr>
      <vt:lpstr>23_Custom Design</vt:lpstr>
      <vt:lpstr>26_Custom Design</vt:lpstr>
      <vt:lpstr>27_Custom Design</vt:lpstr>
      <vt:lpstr>9_Custom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Andrea Bruton</dc:creator>
  <cp:lastModifiedBy>Andrea Bruton</cp:lastModifiedBy>
  <cp:revision>50</cp:revision>
  <dcterms:created xsi:type="dcterms:W3CDTF">2024-09-22T14:39:34Z</dcterms:created>
  <dcterms:modified xsi:type="dcterms:W3CDTF">2024-10-07T16:48:45Z</dcterms:modified>
</cp:coreProperties>
</file>