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slideLayouts/slideLayout24.xml" ContentType="application/vnd.openxmlformats-officedocument.presentationml.slideLayout+xml"/>
  <Override PartName="/ppt/theme/theme20.xml" ContentType="application/vnd.openxmlformats-officedocument.theme+xml"/>
  <Override PartName="/ppt/slideLayouts/slideLayout25.xml" ContentType="application/vnd.openxmlformats-officedocument.presentationml.slideLayout+xml"/>
  <Override PartName="/ppt/theme/theme21.xml" ContentType="application/vnd.openxmlformats-officedocument.theme+xml"/>
  <Override PartName="/ppt/slideLayouts/slideLayout26.xml" ContentType="application/vnd.openxmlformats-officedocument.presentationml.slideLayout+xml"/>
  <Override PartName="/ppt/theme/theme22.xml" ContentType="application/vnd.openxmlformats-officedocument.theme+xml"/>
  <Override PartName="/ppt/slideLayouts/slideLayout27.xml" ContentType="application/vnd.openxmlformats-officedocument.presentationml.slideLayout+xml"/>
  <Override PartName="/ppt/theme/theme23.xml" ContentType="application/vnd.openxmlformats-officedocument.theme+xml"/>
  <Override PartName="/ppt/slideLayouts/slideLayout28.xml" ContentType="application/vnd.openxmlformats-officedocument.presentationml.slideLayout+xml"/>
  <Override PartName="/ppt/theme/theme24.xml" ContentType="application/vnd.openxmlformats-officedocument.theme+xml"/>
  <Override PartName="/ppt/slideLayouts/slideLayout29.xml" ContentType="application/vnd.openxmlformats-officedocument.presentationml.slideLayout+xml"/>
  <Override PartName="/ppt/theme/theme25.xml" ContentType="application/vnd.openxmlformats-officedocument.theme+xml"/>
  <Override PartName="/ppt/slideLayouts/slideLayout30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  <p:sldMasterId id="2147483657" r:id="rId2"/>
    <p:sldMasterId id="2147483737" r:id="rId3"/>
    <p:sldMasterId id="2147483764" r:id="rId4"/>
    <p:sldMasterId id="2147483753" r:id="rId5"/>
    <p:sldMasterId id="2147483663" r:id="rId6"/>
    <p:sldMasterId id="2147483751" r:id="rId7"/>
    <p:sldMasterId id="2147483749" r:id="rId8"/>
    <p:sldMasterId id="2147483760" r:id="rId9"/>
    <p:sldMasterId id="2147483762" r:id="rId10"/>
    <p:sldMasterId id="2147483675" r:id="rId11"/>
    <p:sldMasterId id="2147483744" r:id="rId12"/>
    <p:sldMasterId id="2147483756" r:id="rId13"/>
    <p:sldMasterId id="2147483773" r:id="rId14"/>
    <p:sldMasterId id="2147483775" r:id="rId15"/>
    <p:sldMasterId id="2147483769" r:id="rId16"/>
    <p:sldMasterId id="2147483692" r:id="rId17"/>
    <p:sldMasterId id="2147483767" r:id="rId18"/>
    <p:sldMasterId id="2147483696" r:id="rId19"/>
    <p:sldMasterId id="2147483702" r:id="rId20"/>
    <p:sldMasterId id="2147483706" r:id="rId21"/>
    <p:sldMasterId id="2147483711" r:id="rId22"/>
    <p:sldMasterId id="2147483771" r:id="rId23"/>
    <p:sldMasterId id="2147483777" r:id="rId24"/>
    <p:sldMasterId id="2147483779" r:id="rId25"/>
    <p:sldMasterId id="2147483714" r:id="rId26"/>
  </p:sldMasterIdLst>
  <p:notesMasterIdLst>
    <p:notesMasterId r:id="rId59"/>
  </p:notesMasterIdLst>
  <p:sldIdLst>
    <p:sldId id="259" r:id="rId27"/>
    <p:sldId id="258" r:id="rId28"/>
    <p:sldId id="265" r:id="rId29"/>
    <p:sldId id="267" r:id="rId30"/>
    <p:sldId id="276" r:id="rId31"/>
    <p:sldId id="274" r:id="rId32"/>
    <p:sldId id="275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5" r:id="rId50"/>
    <p:sldId id="294" r:id="rId51"/>
    <p:sldId id="300" r:id="rId52"/>
    <p:sldId id="297" r:id="rId53"/>
    <p:sldId id="268" r:id="rId54"/>
    <p:sldId id="269" r:id="rId55"/>
    <p:sldId id="271" r:id="rId56"/>
    <p:sldId id="298" r:id="rId57"/>
    <p:sldId id="29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160"/>
    <a:srgbClr val="E4E51B"/>
    <a:srgbClr val="B4E6A2"/>
    <a:srgbClr val="CDC4FF"/>
    <a:srgbClr val="FBE4D7"/>
    <a:srgbClr val="F2CFEE"/>
    <a:srgbClr val="FFFFB5"/>
    <a:srgbClr val="96DCF9"/>
    <a:srgbClr val="FAD907"/>
    <a:srgbClr val="7F1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2697"/>
  </p:normalViewPr>
  <p:slideViewPr>
    <p:cSldViewPr snapToGrid="0">
      <p:cViewPr>
        <p:scale>
          <a:sx n="74" d="100"/>
          <a:sy n="74" d="100"/>
        </p:scale>
        <p:origin x="192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95E9B-84CE-AF48-8253-0B2BAC6071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1A577-615E-EF41-9C8D-2AB1D5CB2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F4094-DFED-4F2C-A193-3DC074D12EB4}" type="slidenum">
              <a:rPr lang="en-IE" smtClean="0"/>
              <a:pPr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909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1A577-615E-EF41-9C8D-2AB1D5CB20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1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A4805-6295-525D-17B0-894FA8B9D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20B0A-4BEA-9686-6A5B-CE3F31F73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C577D-B5EE-4D30-1200-6450B551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6BC1-BB9C-9F4D-D777-87BE0879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DD738-EC2C-AA6F-354C-A6F4CB43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3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4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A015-6261-1562-3370-2C50910A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AEA5-5768-8A6B-A198-D13CBCF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0696-C220-B102-AFD1-30E67E83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2BD2-7F7A-FA1D-4091-3A91E014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E7EE-21AC-19D9-8D24-1A6F01A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1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44AB-F2FF-9DA6-E4DC-EC8B623ED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BF013-0492-418F-1C03-9DE85475C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023D9-70B1-A51F-ACAA-EB9143E7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6C88-FC15-B040-A80B-389EDFE69E3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8C300-6A16-D0E1-975E-52D598A5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6EF3-2B68-47C8-141B-63BFE206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A27-26AE-C142-B8B8-2AD1A97979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EAEFA-95F4-E1CB-29D5-82FB2B8CCC08}"/>
              </a:ext>
            </a:extLst>
          </p:cNvPr>
          <p:cNvSpPr/>
          <p:nvPr userDrawn="1"/>
        </p:nvSpPr>
        <p:spPr>
          <a:xfrm>
            <a:off x="0" y="0"/>
            <a:ext cx="12192000" cy="2814918"/>
          </a:xfrm>
          <a:prstGeom prst="rect">
            <a:avLst/>
          </a:prstGeom>
          <a:solidFill>
            <a:srgbClr val="80C160">
              <a:alpha val="395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C57A-CD8E-42F2-019C-9EB15CA25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53E71-AD0F-B5AB-A667-753C490BF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EE70-EBAC-EDD7-9756-738ED9F8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21471-1135-C34F-8146-C3694FF5184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FA776-8191-C76E-62A6-41B3E32B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695F-06A0-5BD9-3F37-7CB8103C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4270-C966-C14C-A3A1-3DEDAC492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0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28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81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0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A5B5-A99F-0516-0232-47320640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74FD5-07C5-4D94-0D6F-7EC4AF26A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510B-A518-5A56-2278-6C6B7DE0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977B-B592-A351-34E3-25796CE4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78EDE-1C5C-70FF-4CA0-2E42E54F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87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990C-0EEA-2DD5-D5C2-CBFACC7E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FA6E-9B43-5342-1BEB-FAAE710F8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45BF-6894-A657-1F16-5F57B476A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70073"/>
            <a:ext cx="4419600" cy="4017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3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6E45-20C7-11DD-2BDF-EF72069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D3BC-FC7D-9AA9-04BD-C242C8D4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DD850-E6D0-D93C-35E1-7BC5F9CB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C973-B534-0B29-09D2-DFD2950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138EA-9941-AAEB-B3B5-627B02C3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3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6E45-20C7-11DD-2BDF-EF72069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D3BC-FC7D-9AA9-04BD-C242C8D4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DD850-E6D0-D93C-35E1-7BC5F9CB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C973-B534-0B29-09D2-DFD2950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138EA-9941-AAEB-B3B5-627B02C3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48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18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BDBC-EFE4-C6A5-16F5-B6658E65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06475"/>
            <a:ext cx="6305550" cy="12620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FD0EF-5CA4-9E90-B9E0-0F0547B30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25" y="2514600"/>
            <a:ext cx="6429375" cy="3336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340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626C-1846-A50B-768C-FBFB39BDF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7581"/>
            <a:ext cx="6146800" cy="1265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B6358-98C1-0444-7408-ED57B3B89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514600"/>
            <a:ext cx="6146800" cy="3708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5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58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27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B05BD1F-496D-0F33-0BDB-F93DA1DA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5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E2E02B-8F87-8384-525D-D4C91F3A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3799"/>
            <a:ext cx="5257800" cy="371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5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BDA7-2038-9EE0-74F0-105C56F2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B3DC0-29FC-690B-FF48-81B19F69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863B-893F-7A83-E104-D9536ED1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7FF77-BF85-1B41-8278-51BCF2D4A8AD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817C2-4C17-C650-CB8A-02F66C9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4B93-74F8-0EDA-67FC-8D07C013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5B75-04CE-6048-B5AA-4C14C2DB7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97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F1AC-BD85-D794-6AD7-32EA4F89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36"/>
            <a:ext cx="57404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99F4-E73A-5B1E-EC46-8CEEDE45D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399"/>
            <a:ext cx="5740400" cy="386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6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0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C22A-1874-C91D-6307-8DB0D138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4C6AD-2C8C-7B19-E13A-42BEAA42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3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FDDA-821E-095C-B80D-DC26F2B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416D-D218-96A8-C03A-23F1506E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4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9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0308E-31DE-79F5-4AE1-614DFB04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D7014-9C90-D619-3104-A0251ED74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318C-29CB-B34B-A410-604DA7911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DA5E3F-38C8-B846-93DE-6E05C5F2374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DC1F0-CD91-B6CF-931D-0EC19469E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C81B-B2F7-C630-7BB5-1AC3ED045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8FB56-46F9-5149-8827-03D59A46E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7F9C5-DF87-96EB-149B-075047E5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783CF-2366-3CDD-B951-EF5B2950B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C728-2678-4FFC-9396-405CCBC8E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AC6C88-FC15-B040-A80B-389EDFE69E3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BC0F-E561-F77E-3128-37F6CA558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7CB05-FB7F-BB09-3547-641576D49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D8A27-26AE-C142-B8B8-2AD1A97979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65519-9478-10A9-3044-0711F8DE99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E87623-9224-BD4E-6681-BF6F3B1C3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9034" y="3073206"/>
            <a:ext cx="5378823" cy="3816403"/>
          </a:xfrm>
          <a:prstGeom prst="rect">
            <a:avLst/>
          </a:prstGeom>
        </p:spPr>
      </p:pic>
      <p:pic>
        <p:nvPicPr>
          <p:cNvPr id="16" name="Picture 15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F90B6627-D584-B2FB-0E2E-E7EF0EFFFE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E9853-2359-3F84-6255-3A9822A9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632AC-541C-14CE-6EFA-A796E1A8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8C28-194A-391B-F9AC-073F53159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21471-1135-C34F-8146-C3694FF5184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F78E-91B0-77F4-2782-E3E8E472B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99578-6CCF-8FF4-7EDF-330508BDF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D24270-C966-C14C-A3A1-3DEDAC492B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8" descr="A couple of people walking on a concrete walkway&#10;&#10;Description automatically generated">
            <a:extLst>
              <a:ext uri="{FF2B5EF4-FFF2-40B4-BE49-F238E27FC236}">
                <a16:creationId xmlns:a16="http://schemas.microsoft.com/office/drawing/2014/main" id="{A6D7167F-4509-9B04-DA3B-00CCE7A7F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C2DAA-2D4D-13CA-00A4-C0659C98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22" y="1743380"/>
            <a:ext cx="7244615" cy="51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277676" y="5377666"/>
            <a:ext cx="1928612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11406"/>
            <a:ext cx="2086377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DDB40FE-1E89-B9EF-AB55-39B3F233A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11406"/>
            <a:ext cx="2086377" cy="1480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418728" y="0"/>
            <a:ext cx="5773271" cy="6858000"/>
          </a:xfrm>
          <a:prstGeom prst="rect">
            <a:avLst/>
          </a:prstGeom>
          <a:solidFill>
            <a:srgbClr val="80C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87F12F3C-DC20-B714-EDD7-1982C621D0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235" y="-16870"/>
            <a:ext cx="5497765" cy="68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6687671" y="0"/>
            <a:ext cx="5504328" cy="6858000"/>
          </a:xfrm>
          <a:prstGeom prst="rect">
            <a:avLst/>
          </a:prstGeom>
          <a:solidFill>
            <a:srgbClr val="E4E5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women sitting on a bench&#10;&#10;Description automatically generated">
            <a:extLst>
              <a:ext uri="{FF2B5EF4-FFF2-40B4-BE49-F238E27FC236}">
                <a16:creationId xmlns:a16="http://schemas.microsoft.com/office/drawing/2014/main" id="{61CC6CBA-AE6D-B21B-6DD6-511AA5837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46" y="-16870"/>
            <a:ext cx="5246753" cy="6891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7A724C-D4C3-2151-773F-8A883CF8C9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588188" y="4317346"/>
            <a:ext cx="363132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3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BE37A-C618-00DC-E250-734BC9A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A8DB2-4E36-EEAD-FCA1-0B36D7A4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FEA-F584-F678-5A75-39DF34022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033AD-99D2-6A4D-9983-2C8650A186A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D81-7318-5F2C-AFB2-A99D45ACA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C1E5-B358-161E-AC08-1C8987943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EC5A0-26B9-2247-9E42-9663B6DE16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65D90-B53B-F70E-5846-FFDA700E45C0}"/>
              </a:ext>
            </a:extLst>
          </p:cNvPr>
          <p:cNvSpPr/>
          <p:nvPr userDrawn="1"/>
        </p:nvSpPr>
        <p:spPr>
          <a:xfrm>
            <a:off x="7463118" y="0"/>
            <a:ext cx="4728882" cy="6858000"/>
          </a:xfrm>
          <a:prstGeom prst="rect">
            <a:avLst/>
          </a:prstGeom>
          <a:solidFill>
            <a:srgbClr val="E4E5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0BA337A0-5DAE-081D-24EA-08751540F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928" y="4930310"/>
            <a:ext cx="2743200" cy="1946366"/>
          </a:xfrm>
          <a:prstGeom prst="rect">
            <a:avLst/>
          </a:prstGeom>
        </p:spPr>
      </p:pic>
      <p:pic>
        <p:nvPicPr>
          <p:cNvPr id="9" name="Picture 8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328A91BD-D949-F527-160C-68750C3D9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0847" y="681037"/>
            <a:ext cx="3912053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7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336D6-27D3-6766-01F7-2708F481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44FE-5B3C-1F6F-B738-503C03BE8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5C0-F889-185E-EB29-C23F78722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C44B-B785-54F7-2582-0624D4E8D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6933-A59C-6DDF-FBE2-C002BA4BD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0DED4-CD1B-A522-0FD8-4CB5A3EE3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6761410" y="-12880"/>
            <a:ext cx="5469228" cy="39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336D6-27D3-6766-01F7-2708F481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44FE-5B3C-1F6F-B738-503C03BE8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5C0-F889-185E-EB29-C23F78722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C3943-1F39-AD4B-9DFE-5FECD7D9F4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C44B-B785-54F7-2582-0624D4E8D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6933-A59C-6DDF-FBE2-C002BA4BD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00616-980B-7D41-814E-66A5E0705A2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and person standing in a library&#10;&#10;Description automatically generated">
            <a:extLst>
              <a:ext uri="{FF2B5EF4-FFF2-40B4-BE49-F238E27FC236}">
                <a16:creationId xmlns:a16="http://schemas.microsoft.com/office/drawing/2014/main" id="{9DCE3A0E-8FB3-6549-55DD-D51AC1789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212" y="0"/>
            <a:ext cx="61497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404E9-B8FB-2FAA-1AF4-0769C66AE5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042211" y="2137114"/>
            <a:ext cx="6490447" cy="47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41275-14D1-0060-0E8D-FF5D34C6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5292598-0955-AAA1-1937-7E347A8DFDC5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5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B34B4-2249-4DC7-DCDE-0FE963E6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F442D-38DF-9418-1A1A-DACAC4A7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9154-922B-C734-AD6A-444975F52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7FF77-BF85-1B41-8278-51BCF2D4A8AD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03D6-EA34-9471-0E56-050DB0763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791F7-E2A2-A5FB-4E5D-23ADB1C49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735B75-04CE-6048-B5AA-4C14C2DB7E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F3744-36F0-396B-4D33-83DF053D9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C2910-3200-1FAB-15BD-91E68B2FCE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" y="4440944"/>
            <a:ext cx="3406589" cy="2417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CF97F-9BB5-7153-54C7-5FBB9CC60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5553" y="3340465"/>
            <a:ext cx="4984376" cy="35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8D22F584-C23D-BA14-6E27-356B9E38D05A}"/>
              </a:ext>
            </a:extLst>
          </p:cNvPr>
          <p:cNvGrpSpPr/>
          <p:nvPr userDrawn="1"/>
        </p:nvGrpSpPr>
        <p:grpSpPr>
          <a:xfrm>
            <a:off x="9247348" y="-18709"/>
            <a:ext cx="2978839" cy="6916755"/>
            <a:chOff x="0" y="0"/>
            <a:chExt cx="1044090" cy="287547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11DEEA8-18AA-08F4-42F2-784BEA64B94D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E1E2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0E281A1-4A85-2A56-507F-A57032706886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CF4D898B-7A00-97BF-9D29-64A1FCE69CFC}"/>
              </a:ext>
            </a:extLst>
          </p:cNvPr>
          <p:cNvSpPr/>
          <p:nvPr userDrawn="1"/>
        </p:nvSpPr>
        <p:spPr>
          <a:xfrm>
            <a:off x="7574659" y="810189"/>
            <a:ext cx="3779141" cy="5167312"/>
          </a:xfrm>
          <a:custGeom>
            <a:avLst/>
            <a:gdLst/>
            <a:ahLst/>
            <a:cxnLst/>
            <a:rect l="l" t="t" r="r" b="b"/>
            <a:pathLst>
              <a:path w="6732062" h="9392508">
                <a:moveTo>
                  <a:pt x="0" y="0"/>
                </a:moveTo>
                <a:lnTo>
                  <a:pt x="6732062" y="0"/>
                </a:lnTo>
                <a:lnTo>
                  <a:pt x="6732062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C3FB6C41-FE37-1317-A8D1-9B680D9709CB}"/>
              </a:ext>
            </a:extLst>
          </p:cNvPr>
          <p:cNvGrpSpPr/>
          <p:nvPr userDrawn="1"/>
        </p:nvGrpSpPr>
        <p:grpSpPr>
          <a:xfrm>
            <a:off x="9199518" y="-58755"/>
            <a:ext cx="2992482" cy="6916755"/>
            <a:chOff x="0" y="0"/>
            <a:chExt cx="1044090" cy="287547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7FEE41EB-27B6-2A05-1D26-02EEF6CDF386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80C1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327DEBA-6D29-F9FF-841B-16C45ABC89B1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664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0602273-435D-91AF-2801-F705FBB7ECAF}"/>
              </a:ext>
            </a:extLst>
          </p:cNvPr>
          <p:cNvGrpSpPr/>
          <p:nvPr userDrawn="1"/>
        </p:nvGrpSpPr>
        <p:grpSpPr>
          <a:xfrm>
            <a:off x="6840043" y="0"/>
            <a:ext cx="5351957" cy="6858000"/>
            <a:chOff x="0" y="0"/>
            <a:chExt cx="8603361" cy="1102435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34D4149-5C0B-0323-582F-F5E78269731F}"/>
                </a:ext>
              </a:extLst>
            </p:cNvPr>
            <p:cNvSpPr/>
            <p:nvPr/>
          </p:nvSpPr>
          <p:spPr>
            <a:xfrm>
              <a:off x="-2794" y="-127"/>
              <a:ext cx="8606155" cy="11024477"/>
            </a:xfrm>
            <a:custGeom>
              <a:avLst/>
              <a:gdLst/>
              <a:ahLst/>
              <a:cxnLst/>
              <a:rect l="l" t="t" r="r" b="b"/>
              <a:pathLst>
                <a:path w="8606155" h="11024477">
                  <a:moveTo>
                    <a:pt x="8606155" y="10986504"/>
                  </a:moveTo>
                  <a:cubicBezTo>
                    <a:pt x="8606155" y="11022028"/>
                    <a:pt x="8595487" y="11024477"/>
                    <a:pt x="8567674" y="11024477"/>
                  </a:cubicBezTo>
                  <a:cubicBezTo>
                    <a:pt x="5713095" y="11023797"/>
                    <a:pt x="2858643" y="11023797"/>
                    <a:pt x="4064" y="11023797"/>
                  </a:cubicBezTo>
                  <a:cubicBezTo>
                    <a:pt x="0" y="11008962"/>
                    <a:pt x="6350" y="10995487"/>
                    <a:pt x="9271" y="10981740"/>
                  </a:cubicBezTo>
                  <a:cubicBezTo>
                    <a:pt x="134747" y="10379877"/>
                    <a:pt x="260350" y="9778150"/>
                    <a:pt x="386207" y="9176424"/>
                  </a:cubicBezTo>
                  <a:cubicBezTo>
                    <a:pt x="565658" y="8318545"/>
                    <a:pt x="745490" y="7460803"/>
                    <a:pt x="924814" y="6602923"/>
                  </a:cubicBezTo>
                  <a:cubicBezTo>
                    <a:pt x="1146302" y="5543471"/>
                    <a:pt x="1367282" y="4484018"/>
                    <a:pt x="1588643" y="3424702"/>
                  </a:cubicBezTo>
                  <a:cubicBezTo>
                    <a:pt x="1813560" y="2348508"/>
                    <a:pt x="2038604" y="1272450"/>
                    <a:pt x="2264156" y="196393"/>
                  </a:cubicBezTo>
                  <a:cubicBezTo>
                    <a:pt x="2277872" y="130925"/>
                    <a:pt x="2286635" y="63961"/>
                    <a:pt x="2308860" y="671"/>
                  </a:cubicBezTo>
                  <a:cubicBezTo>
                    <a:pt x="4395216" y="671"/>
                    <a:pt x="6481572" y="671"/>
                    <a:pt x="8567928" y="0"/>
                  </a:cubicBezTo>
                  <a:cubicBezTo>
                    <a:pt x="8596249" y="0"/>
                    <a:pt x="8605901" y="3666"/>
                    <a:pt x="8605901" y="38373"/>
                  </a:cubicBezTo>
                  <a:cubicBezTo>
                    <a:pt x="8605139" y="3687795"/>
                    <a:pt x="8605139" y="7337218"/>
                    <a:pt x="8606155" y="10986504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12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26B95D1-CCDE-754A-DA34-BB08F306D8A1}"/>
              </a:ext>
            </a:extLst>
          </p:cNvPr>
          <p:cNvGrpSpPr/>
          <p:nvPr userDrawn="1"/>
        </p:nvGrpSpPr>
        <p:grpSpPr>
          <a:xfrm>
            <a:off x="5717258" y="0"/>
            <a:ext cx="6492672" cy="6875929"/>
            <a:chOff x="0" y="0"/>
            <a:chExt cx="9738768" cy="10286746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71550AA-0467-4AC9-3BE2-5A3A8622C6D5}"/>
                </a:ext>
              </a:extLst>
            </p:cNvPr>
            <p:cNvSpPr/>
            <p:nvPr/>
          </p:nvSpPr>
          <p:spPr>
            <a:xfrm>
              <a:off x="-2794" y="-127"/>
              <a:ext cx="9741562" cy="10286873"/>
            </a:xfrm>
            <a:custGeom>
              <a:avLst/>
              <a:gdLst/>
              <a:ahLst/>
              <a:cxnLst/>
              <a:rect l="l" t="t" r="r" b="b"/>
              <a:pathLst>
                <a:path w="9741562" h="10286873">
                  <a:moveTo>
                    <a:pt x="9741562" y="10251440"/>
                  </a:moveTo>
                  <a:cubicBezTo>
                    <a:pt x="9741562" y="10284587"/>
                    <a:pt x="9729486" y="10286873"/>
                    <a:pt x="9698002" y="10286873"/>
                  </a:cubicBezTo>
                  <a:cubicBezTo>
                    <a:pt x="6466698" y="10286238"/>
                    <a:pt x="3235537" y="10286238"/>
                    <a:pt x="4232" y="10286238"/>
                  </a:cubicBezTo>
                  <a:cubicBezTo>
                    <a:pt x="0" y="10272395"/>
                    <a:pt x="6819" y="10259822"/>
                    <a:pt x="10126" y="10246995"/>
                  </a:cubicBezTo>
                  <a:cubicBezTo>
                    <a:pt x="152161" y="9685401"/>
                    <a:pt x="294340" y="9123934"/>
                    <a:pt x="436807" y="8562467"/>
                  </a:cubicBezTo>
                  <a:cubicBezTo>
                    <a:pt x="639941" y="7761986"/>
                    <a:pt x="843506" y="6961632"/>
                    <a:pt x="1046495" y="6161151"/>
                  </a:cubicBezTo>
                  <a:cubicBezTo>
                    <a:pt x="1297214" y="5172583"/>
                    <a:pt x="1547357" y="4184015"/>
                    <a:pt x="1797932" y="3195574"/>
                  </a:cubicBezTo>
                  <a:cubicBezTo>
                    <a:pt x="2052531" y="2191385"/>
                    <a:pt x="2307275" y="1187323"/>
                    <a:pt x="2562594" y="183261"/>
                  </a:cubicBezTo>
                  <a:cubicBezTo>
                    <a:pt x="2578120" y="122174"/>
                    <a:pt x="2588039" y="59690"/>
                    <a:pt x="2613197" y="635"/>
                  </a:cubicBezTo>
                  <a:cubicBezTo>
                    <a:pt x="4974895" y="635"/>
                    <a:pt x="7336593" y="635"/>
                    <a:pt x="9698290" y="0"/>
                  </a:cubicBezTo>
                  <a:cubicBezTo>
                    <a:pt x="9730349" y="0"/>
                    <a:pt x="9741275" y="3429"/>
                    <a:pt x="9741275" y="35814"/>
                  </a:cubicBezTo>
                  <a:cubicBezTo>
                    <a:pt x="9740412" y="3441065"/>
                    <a:pt x="9740412" y="6846316"/>
                    <a:pt x="9741562" y="10251440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867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7B116679-041C-E895-CF0C-61E326510CEE}"/>
              </a:ext>
            </a:extLst>
          </p:cNvPr>
          <p:cNvGrpSpPr/>
          <p:nvPr userDrawn="1"/>
        </p:nvGrpSpPr>
        <p:grpSpPr>
          <a:xfrm>
            <a:off x="5325035" y="0"/>
            <a:ext cx="6866965" cy="6858000"/>
            <a:chOff x="0" y="0"/>
            <a:chExt cx="10445244" cy="1043813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39FA630-1BC6-04B0-1B1B-9D2C39596E02}"/>
                </a:ext>
              </a:extLst>
            </p:cNvPr>
            <p:cNvSpPr/>
            <p:nvPr/>
          </p:nvSpPr>
          <p:spPr>
            <a:xfrm>
              <a:off x="-2794" y="-127"/>
              <a:ext cx="10448038" cy="10438260"/>
            </a:xfrm>
            <a:custGeom>
              <a:avLst/>
              <a:gdLst/>
              <a:ahLst/>
              <a:cxnLst/>
              <a:rect l="l" t="t" r="r" b="b"/>
              <a:pathLst>
                <a:path w="10448038" h="10438260">
                  <a:moveTo>
                    <a:pt x="10448038" y="10402306"/>
                  </a:moveTo>
                  <a:cubicBezTo>
                    <a:pt x="10448038" y="10435941"/>
                    <a:pt x="10435086" y="10438260"/>
                    <a:pt x="10401318" y="10438260"/>
                  </a:cubicBezTo>
                  <a:cubicBezTo>
                    <a:pt x="6935606" y="10437616"/>
                    <a:pt x="3470048" y="10437616"/>
                    <a:pt x="4336" y="10437616"/>
                  </a:cubicBezTo>
                  <a:cubicBezTo>
                    <a:pt x="0" y="10423570"/>
                    <a:pt x="7111" y="10410811"/>
                    <a:pt x="10658" y="10397796"/>
                  </a:cubicBezTo>
                  <a:cubicBezTo>
                    <a:pt x="162997" y="9827937"/>
                    <a:pt x="315490" y="9258207"/>
                    <a:pt x="468292" y="8688477"/>
                  </a:cubicBezTo>
                  <a:cubicBezTo>
                    <a:pt x="686161" y="7876215"/>
                    <a:pt x="904493" y="7064083"/>
                    <a:pt x="1122208" y="6251821"/>
                  </a:cubicBezTo>
                  <a:cubicBezTo>
                    <a:pt x="1391114" y="5248705"/>
                    <a:pt x="1659404" y="4245588"/>
                    <a:pt x="1928156" y="3242601"/>
                  </a:cubicBezTo>
                  <a:cubicBezTo>
                    <a:pt x="2201225" y="2223633"/>
                    <a:pt x="2474448" y="1204795"/>
                    <a:pt x="2748288" y="185956"/>
                  </a:cubicBezTo>
                  <a:cubicBezTo>
                    <a:pt x="2764941" y="123970"/>
                    <a:pt x="2775580" y="60567"/>
                    <a:pt x="2802563" y="643"/>
                  </a:cubicBezTo>
                  <a:cubicBezTo>
                    <a:pt x="5335584" y="643"/>
                    <a:pt x="7868606" y="643"/>
                    <a:pt x="10401627" y="0"/>
                  </a:cubicBezTo>
                  <a:cubicBezTo>
                    <a:pt x="10436011" y="0"/>
                    <a:pt x="10447729" y="3478"/>
                    <a:pt x="10447729" y="36339"/>
                  </a:cubicBezTo>
                  <a:cubicBezTo>
                    <a:pt x="10446804" y="3491705"/>
                    <a:pt x="10446804" y="6947070"/>
                    <a:pt x="10448038" y="10402306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74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05A7-8EC2-E2A5-85D8-5F832D19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D3B41-D007-9441-9CC6-7D4727409A0C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2295933-C4CC-27E3-6853-44023A63D890}"/>
              </a:ext>
            </a:extLst>
          </p:cNvPr>
          <p:cNvGrpSpPr/>
          <p:nvPr userDrawn="1"/>
        </p:nvGrpSpPr>
        <p:grpSpPr>
          <a:xfrm>
            <a:off x="6855331" y="0"/>
            <a:ext cx="5336669" cy="6875929"/>
            <a:chOff x="-4823894" y="-1346395"/>
            <a:chExt cx="8101529" cy="1043826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D77513A-DCA2-3B88-33D7-FFC57112FFDF}"/>
                </a:ext>
              </a:extLst>
            </p:cNvPr>
            <p:cNvSpPr/>
            <p:nvPr/>
          </p:nvSpPr>
          <p:spPr>
            <a:xfrm>
              <a:off x="-4823894" y="-1346395"/>
              <a:ext cx="8101529" cy="10438260"/>
            </a:xfrm>
            <a:custGeom>
              <a:avLst/>
              <a:gdLst/>
              <a:ahLst/>
              <a:cxnLst/>
              <a:rect l="l" t="t" r="r" b="b"/>
              <a:pathLst>
                <a:path w="8101529" h="10438260">
                  <a:moveTo>
                    <a:pt x="8101529" y="10402306"/>
                  </a:moveTo>
                  <a:cubicBezTo>
                    <a:pt x="8101529" y="10435941"/>
                    <a:pt x="8091487" y="10438260"/>
                    <a:pt x="8065305" y="10438260"/>
                  </a:cubicBezTo>
                  <a:cubicBezTo>
                    <a:pt x="5378160" y="10437616"/>
                    <a:pt x="2691135" y="10437616"/>
                    <a:pt x="3990" y="10437616"/>
                  </a:cubicBezTo>
                  <a:cubicBezTo>
                    <a:pt x="0" y="10423570"/>
                    <a:pt x="6141" y="10410811"/>
                    <a:pt x="8891" y="10397796"/>
                  </a:cubicBezTo>
                  <a:cubicBezTo>
                    <a:pt x="127007" y="9827937"/>
                    <a:pt x="245243" y="9258207"/>
                    <a:pt x="363718" y="8688477"/>
                  </a:cubicBezTo>
                  <a:cubicBezTo>
                    <a:pt x="532644" y="7876215"/>
                    <a:pt x="701928" y="7064083"/>
                    <a:pt x="870733" y="6251821"/>
                  </a:cubicBezTo>
                  <a:cubicBezTo>
                    <a:pt x="1079230" y="5248705"/>
                    <a:pt x="1287249" y="4245588"/>
                    <a:pt x="1495626" y="3242601"/>
                  </a:cubicBezTo>
                  <a:cubicBezTo>
                    <a:pt x="1707351" y="2223633"/>
                    <a:pt x="1919195" y="1204795"/>
                    <a:pt x="2131517" y="185956"/>
                  </a:cubicBezTo>
                  <a:cubicBezTo>
                    <a:pt x="2144429" y="123970"/>
                    <a:pt x="2152678" y="60567"/>
                    <a:pt x="2173599" y="643"/>
                  </a:cubicBezTo>
                  <a:cubicBezTo>
                    <a:pt x="4137581" y="643"/>
                    <a:pt x="6101563" y="643"/>
                    <a:pt x="8065544" y="0"/>
                  </a:cubicBezTo>
                  <a:cubicBezTo>
                    <a:pt x="8092205" y="0"/>
                    <a:pt x="8101290" y="3478"/>
                    <a:pt x="8101290" y="36339"/>
                  </a:cubicBezTo>
                  <a:cubicBezTo>
                    <a:pt x="8100573" y="3491705"/>
                    <a:pt x="8100573" y="6947070"/>
                    <a:pt x="8101529" y="10402306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8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2B38B-3869-079E-0EBE-CBB23A779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C1A4A2-E478-3448-BC29-3B1620ECB4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14163FF-3D86-DA44-41CA-F661B262292B}"/>
              </a:ext>
            </a:extLst>
          </p:cNvPr>
          <p:cNvGrpSpPr/>
          <p:nvPr userDrawn="1"/>
        </p:nvGrpSpPr>
        <p:grpSpPr>
          <a:xfrm>
            <a:off x="6840043" y="0"/>
            <a:ext cx="5351957" cy="6858000"/>
            <a:chOff x="0" y="0"/>
            <a:chExt cx="8603361" cy="1102435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441A88A-E3E8-066C-36B4-C0426496FD05}"/>
                </a:ext>
              </a:extLst>
            </p:cNvPr>
            <p:cNvSpPr/>
            <p:nvPr/>
          </p:nvSpPr>
          <p:spPr>
            <a:xfrm>
              <a:off x="-2794" y="-127"/>
              <a:ext cx="8606155" cy="11024477"/>
            </a:xfrm>
            <a:custGeom>
              <a:avLst/>
              <a:gdLst/>
              <a:ahLst/>
              <a:cxnLst/>
              <a:rect l="l" t="t" r="r" b="b"/>
              <a:pathLst>
                <a:path w="8606155" h="11024477">
                  <a:moveTo>
                    <a:pt x="8606155" y="10986504"/>
                  </a:moveTo>
                  <a:cubicBezTo>
                    <a:pt x="8606155" y="11022028"/>
                    <a:pt x="8595487" y="11024477"/>
                    <a:pt x="8567674" y="11024477"/>
                  </a:cubicBezTo>
                  <a:cubicBezTo>
                    <a:pt x="5713095" y="11023797"/>
                    <a:pt x="2858643" y="11023797"/>
                    <a:pt x="4064" y="11023797"/>
                  </a:cubicBezTo>
                  <a:cubicBezTo>
                    <a:pt x="0" y="11008962"/>
                    <a:pt x="6350" y="10995487"/>
                    <a:pt x="9271" y="10981740"/>
                  </a:cubicBezTo>
                  <a:cubicBezTo>
                    <a:pt x="134747" y="10379877"/>
                    <a:pt x="260350" y="9778150"/>
                    <a:pt x="386207" y="9176424"/>
                  </a:cubicBezTo>
                  <a:cubicBezTo>
                    <a:pt x="565658" y="8318545"/>
                    <a:pt x="745490" y="7460803"/>
                    <a:pt x="924814" y="6602923"/>
                  </a:cubicBezTo>
                  <a:cubicBezTo>
                    <a:pt x="1146302" y="5543471"/>
                    <a:pt x="1367282" y="4484018"/>
                    <a:pt x="1588643" y="3424702"/>
                  </a:cubicBezTo>
                  <a:cubicBezTo>
                    <a:pt x="1813560" y="2348508"/>
                    <a:pt x="2038604" y="1272450"/>
                    <a:pt x="2264156" y="196393"/>
                  </a:cubicBezTo>
                  <a:cubicBezTo>
                    <a:pt x="2277872" y="130925"/>
                    <a:pt x="2286635" y="63961"/>
                    <a:pt x="2308860" y="671"/>
                  </a:cubicBezTo>
                  <a:cubicBezTo>
                    <a:pt x="4395216" y="671"/>
                    <a:pt x="6481572" y="671"/>
                    <a:pt x="8567928" y="0"/>
                  </a:cubicBezTo>
                  <a:cubicBezTo>
                    <a:pt x="8596249" y="0"/>
                    <a:pt x="8605901" y="3666"/>
                    <a:pt x="8605901" y="38373"/>
                  </a:cubicBezTo>
                  <a:cubicBezTo>
                    <a:pt x="8605139" y="3687795"/>
                    <a:pt x="8605139" y="7337218"/>
                    <a:pt x="8606155" y="10986504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012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EA9A-B800-93EE-7B39-B2FDCC773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B1E2B-7CB6-F74D-9684-989E5B5138E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7FA7-D33D-F76C-F7FE-12D351BCB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AC51-D3EA-2BD6-7B15-008A8D544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48055-4A20-0B46-A573-501F3D6FFC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5EB95-1A62-2E8D-68D4-D1861B5F9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25028" y="2566256"/>
            <a:ext cx="6096000" cy="4325257"/>
          </a:xfrm>
          <a:prstGeom prst="rect">
            <a:avLst/>
          </a:prstGeom>
        </p:spPr>
      </p:pic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575" y="4007454"/>
            <a:ext cx="4050176" cy="28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EA9A-B800-93EE-7B39-B2FDCC773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B1E2B-7CB6-F74D-9684-989E5B5138E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7FA7-D33D-F76C-F7FE-12D351BCB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AC51-D3EA-2BD6-7B15-008A8D544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48055-4A20-0B46-A573-501F3D6FFC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575" y="4934784"/>
            <a:ext cx="2743200" cy="194636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CC3E48C-EFC0-AE1B-EA6F-FFACE297E085}"/>
              </a:ext>
            </a:extLst>
          </p:cNvPr>
          <p:cNvSpPr/>
          <p:nvPr userDrawn="1"/>
        </p:nvSpPr>
        <p:spPr>
          <a:xfrm>
            <a:off x="8537387" y="0"/>
            <a:ext cx="3708400" cy="6894928"/>
          </a:xfrm>
          <a:custGeom>
            <a:avLst/>
            <a:gdLst/>
            <a:ahLst/>
            <a:cxnLst/>
            <a:rect l="l" t="t" r="r" b="b"/>
            <a:pathLst>
              <a:path w="5501690" h="10287000">
                <a:moveTo>
                  <a:pt x="0" y="0"/>
                </a:moveTo>
                <a:lnTo>
                  <a:pt x="5501690" y="0"/>
                </a:lnTo>
                <a:lnTo>
                  <a:pt x="55016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957" r="-5468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32C5A-F68E-4A15-87EE-E48A127B01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040" y="2586924"/>
            <a:ext cx="6096000" cy="43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9F0ED409-2D21-55AD-EB11-C28E88B434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8722270" y="0"/>
            <a:ext cx="3545930" cy="25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54CC3-A783-4F06-6916-82F234DCF8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59241" y="2525660"/>
            <a:ext cx="6132759" cy="4351338"/>
          </a:xfrm>
          <a:prstGeom prst="rect">
            <a:avLst/>
          </a:prstGeom>
        </p:spPr>
      </p:pic>
      <p:pic>
        <p:nvPicPr>
          <p:cNvPr id="9" name="Picture 8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AD7FFD65-D5E6-F203-AB2A-7299EACC12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576" y="4595446"/>
            <a:ext cx="3221461" cy="22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7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10" name="Picture 9" descr="A group of people sitting at desks in a library&#10;&#10;Description automatically generated">
            <a:extLst>
              <a:ext uri="{FF2B5EF4-FFF2-40B4-BE49-F238E27FC236}">
                <a16:creationId xmlns:a16="http://schemas.microsoft.com/office/drawing/2014/main" id="{ECDEDA50-856A-414B-A541-07026F42BA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-18999"/>
            <a:ext cx="5181599" cy="6913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8629B-DFC7-3E05-C8E8-3885F70443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423271" y="4213410"/>
            <a:ext cx="3804587" cy="26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76998"/>
          </a:xfrm>
          <a:prstGeom prst="rect">
            <a:avLst/>
          </a:prstGeom>
        </p:spPr>
      </p:pic>
      <p:pic>
        <p:nvPicPr>
          <p:cNvPr id="9" name="Picture 8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AD7FFD65-D5E6-F203-AB2A-7299EACC1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576" y="4751294"/>
            <a:ext cx="3001808" cy="21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79BFD-FD84-DD5B-55E4-7ABF901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52E-4D4F-C3C7-711D-BCF7C91E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763C-527D-1AD8-346D-9B33D0289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66B9C-7AC3-DA46-AB8B-4630A9A08454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1426-309B-FDA2-0FF8-353ECD1A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6FC9-8C60-9681-9A6F-BE6A1D26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31E72-7E1A-A444-9F30-31C90705A1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96599-6167-1FF6-EC69-B6BD973D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754" y="-18998"/>
            <a:ext cx="12192001" cy="6895996"/>
          </a:xfrm>
          <a:prstGeom prst="rect">
            <a:avLst/>
          </a:prstGeom>
        </p:spPr>
      </p:pic>
      <p:pic>
        <p:nvPicPr>
          <p:cNvPr id="10" name="Picture 9" descr="A group of people walking in front of a stone building&#10;&#10;Description automatically generated">
            <a:extLst>
              <a:ext uri="{FF2B5EF4-FFF2-40B4-BE49-F238E27FC236}">
                <a16:creationId xmlns:a16="http://schemas.microsoft.com/office/drawing/2014/main" id="{3D8641AD-1FE9-88EB-494F-CF6EB665EA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514" y="-18998"/>
            <a:ext cx="5581486" cy="6895996"/>
          </a:xfrm>
          <a:prstGeom prst="rect">
            <a:avLst/>
          </a:prstGeom>
        </p:spPr>
      </p:pic>
      <p:pic>
        <p:nvPicPr>
          <p:cNvPr id="11" name="Picture 10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F7F39E08-D61A-08FF-7229-FD9746FB37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92585" y="4767388"/>
            <a:ext cx="2973275" cy="210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i.i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C1A8EF45-5E58-6BF7-B53A-FFE7D00386E2}"/>
              </a:ext>
            </a:extLst>
          </p:cNvPr>
          <p:cNvGrpSpPr/>
          <p:nvPr/>
        </p:nvGrpSpPr>
        <p:grpSpPr>
          <a:xfrm>
            <a:off x="9247348" y="-18709"/>
            <a:ext cx="2978839" cy="6916755"/>
            <a:chOff x="0" y="0"/>
            <a:chExt cx="1044090" cy="28754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1449A7E4-2615-1640-7EA3-F999D5B4E3FF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E1E2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DF33537F-0968-F200-E6DE-CF993BD9CD59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896320B1-C5FE-C4A5-47AD-8260CE4A9949}"/>
              </a:ext>
            </a:extLst>
          </p:cNvPr>
          <p:cNvSpPr txBox="1">
            <a:spLocks/>
          </p:cNvSpPr>
          <p:nvPr/>
        </p:nvSpPr>
        <p:spPr>
          <a:xfrm>
            <a:off x="662082" y="4548128"/>
            <a:ext cx="6429375" cy="949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highlight>
                  <a:srgbClr val="E4E51B"/>
                </a:highlight>
                <a:latin typeface="Helvetica" pitchFamily="2" charset="0"/>
              </a:rPr>
              <a:t>School Presentation for applying to HEAR in</a:t>
            </a:r>
            <a:r>
              <a:rPr lang="en-GB" sz="32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</a:p>
          <a:p>
            <a:pPr algn="l"/>
            <a:endParaRPr lang="en-US" sz="2000" dirty="0">
              <a:highlight>
                <a:srgbClr val="E4E51B"/>
              </a:highlight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357E51-873D-B216-91B7-41F9FE504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203030" y="2239561"/>
            <a:ext cx="6630988" cy="2308567"/>
          </a:xfrm>
          <a:prstGeom prst="rect">
            <a:avLst/>
          </a:prstGeom>
        </p:spPr>
      </p:pic>
      <p:pic>
        <p:nvPicPr>
          <p:cNvPr id="12" name="Picture 11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11F3AB8F-E8BE-895F-8466-B0EED3D75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247348" y="-18709"/>
            <a:ext cx="2978839" cy="21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1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D0017C-43CF-4F06-7E29-F79BB18D8A93}"/>
              </a:ext>
            </a:extLst>
          </p:cNvPr>
          <p:cNvSpPr txBox="1"/>
          <p:nvPr/>
        </p:nvSpPr>
        <p:spPr>
          <a:xfrm>
            <a:off x="726925" y="1827023"/>
            <a:ext cx="8705820" cy="3773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When you fill in your online HEAR application you will receive a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checklist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at the end. This is based on the information you provided.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checklist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tells you what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documents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you need to submit to fully complete your HEAR application.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should start gathering your documentation in a timely fashion, i.e.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before 15 February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Send in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documents requested on the checklist to make a complete application before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20C9D-B2F7-3D22-665F-46F868202230}"/>
              </a:ext>
            </a:extLst>
          </p:cNvPr>
          <p:cNvSpPr/>
          <p:nvPr/>
        </p:nvSpPr>
        <p:spPr>
          <a:xfrm>
            <a:off x="438180" y="623081"/>
            <a:ext cx="8366393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do I know what documents I need?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9D8E8ED-D559-4D2B-FA4D-D890B0FF4DB3}"/>
              </a:ext>
            </a:extLst>
          </p:cNvPr>
          <p:cNvGrpSpPr/>
          <p:nvPr/>
        </p:nvGrpSpPr>
        <p:grpSpPr>
          <a:xfrm>
            <a:off x="9978795" y="0"/>
            <a:ext cx="2230992" cy="6858000"/>
            <a:chOff x="0" y="0"/>
            <a:chExt cx="1044090" cy="287547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72D4A32-8F31-9CA2-F94E-C95609394A65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E1E2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E35131A1-2660-A094-3FED-FF87E388FAAD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9018E02-E577-B140-8472-56B482CA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3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CED23-C341-A4F6-F018-F4E817DE760B}"/>
              </a:ext>
            </a:extLst>
          </p:cNvPr>
          <p:cNvSpPr/>
          <p:nvPr/>
        </p:nvSpPr>
        <p:spPr>
          <a:xfrm>
            <a:off x="438180" y="623081"/>
            <a:ext cx="8366393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do I know what documents I need?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A88381F-3003-06E5-6BEB-4D38572F2726}"/>
              </a:ext>
            </a:extLst>
          </p:cNvPr>
          <p:cNvGrpSpPr/>
          <p:nvPr/>
        </p:nvGrpSpPr>
        <p:grpSpPr>
          <a:xfrm>
            <a:off x="9978795" y="0"/>
            <a:ext cx="2230992" cy="6858000"/>
            <a:chOff x="0" y="0"/>
            <a:chExt cx="1044090" cy="28754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9056082-B1CB-251C-BFF7-213E83CC47FA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E1E2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1571324B-8AEB-DC53-0990-4DA56B419603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4B6007-20DA-39DB-A1B5-25D15605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4C8BB-B39A-433C-40C1-22FF81C69244}"/>
              </a:ext>
            </a:extLst>
          </p:cNvPr>
          <p:cNvSpPr txBox="1"/>
          <p:nvPr/>
        </p:nvSpPr>
        <p:spPr>
          <a:xfrm>
            <a:off x="594397" y="2055574"/>
            <a:ext cx="8366393" cy="2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can start your application as soon as the CAO opens on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5 November 2024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 not leave it too late to start looking for the documents you need for your application – </a:t>
            </a:r>
          </a:p>
          <a:p>
            <a:pPr marL="1371600" lvl="2" indent="-4572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should start gathering the documents you need before 15 February 2025</a:t>
            </a:r>
          </a:p>
        </p:txBody>
      </p:sp>
    </p:spTree>
    <p:extLst>
      <p:ext uri="{BB962C8B-B14F-4D97-AF65-F5344CB8AC3E}">
        <p14:creationId xmlns:p14="http://schemas.microsoft.com/office/powerpoint/2010/main" val="1505711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E7A4-04F9-9C9B-2C7C-FC0E7CE5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68626E-D527-0294-EA5D-4168C1DD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418161" y="6258856"/>
            <a:ext cx="1606290" cy="5592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23D4CE-3A54-8ED3-84D2-6F65627A28B6}"/>
              </a:ext>
            </a:extLst>
          </p:cNvPr>
          <p:cNvSpPr/>
          <p:nvPr/>
        </p:nvSpPr>
        <p:spPr>
          <a:xfrm>
            <a:off x="377371" y="669445"/>
            <a:ext cx="6571030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Sample Supporting Documents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CFDF3-2223-6056-D1AB-9D944633D271}"/>
              </a:ext>
            </a:extLst>
          </p:cNvPr>
          <p:cNvSpPr txBox="1"/>
          <p:nvPr/>
        </p:nvSpPr>
        <p:spPr>
          <a:xfrm>
            <a:off x="847738" y="1859339"/>
            <a:ext cx="55709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Statement of Liability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Self Assessment Letter – Chapter 4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Social Welfare Form/Statement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Signed and Stamped by Social Welfare Official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RP50 Notification of Redundancy </a:t>
            </a: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Retirement Lump Sum Letter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pPr lvl="0" defTabSz="457200">
              <a:defRPr/>
            </a:pPr>
            <a:endParaRPr lang="en-IE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Letter from TUSLA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for Children in Care</a:t>
            </a:r>
            <a:endParaRPr lang="en-GB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6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AEC9E-9756-2639-A7D3-53E60697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D1563B-9138-0797-00E1-2AA56AE95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3350B4-2C6D-B7B9-8A94-D30CC1D0701A}"/>
              </a:ext>
            </a:extLst>
          </p:cNvPr>
          <p:cNvSpPr txBox="1"/>
          <p:nvPr/>
        </p:nvSpPr>
        <p:spPr>
          <a:xfrm>
            <a:off x="1465283" y="1524118"/>
            <a:ext cx="11088531" cy="139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the HEAR Handbook carefully with your parents/guardians.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the online application accurately.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description of Parental Occupation.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840E1-BC64-C16D-AC23-05A0A874814E}"/>
              </a:ext>
            </a:extLst>
          </p:cNvPr>
          <p:cNvSpPr txBox="1"/>
          <p:nvPr/>
        </p:nvSpPr>
        <p:spPr>
          <a:xfrm>
            <a:off x="1465283" y="2917256"/>
            <a:ext cx="11218571" cy="186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 the required supporting documentation early.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Send good quality copies of all pages of the correct documents.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 all supporting documents requested.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 correct Revenue documents – e.g. Statement of Liability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92B28B-F491-BA3D-150E-3ABF160A88A6}"/>
              </a:ext>
            </a:extLst>
          </p:cNvPr>
          <p:cNvSpPr/>
          <p:nvPr/>
        </p:nvSpPr>
        <p:spPr>
          <a:xfrm>
            <a:off x="3019884" y="4828746"/>
            <a:ext cx="4861315" cy="86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proof of postage.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Deadlines!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6ACBEF-B6C5-0C34-5B0C-992F399068D8}"/>
              </a:ext>
            </a:extLst>
          </p:cNvPr>
          <p:cNvSpPr/>
          <p:nvPr/>
        </p:nvSpPr>
        <p:spPr>
          <a:xfrm>
            <a:off x="715008" y="367680"/>
            <a:ext cx="2592376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Helpful Tips</a:t>
            </a:r>
          </a:p>
        </p:txBody>
      </p:sp>
    </p:spTree>
    <p:extLst>
      <p:ext uri="{BB962C8B-B14F-4D97-AF65-F5344CB8AC3E}">
        <p14:creationId xmlns:p14="http://schemas.microsoft.com/office/powerpoint/2010/main" val="125382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0049C7-A15A-7644-618E-F4E2EC66370D}"/>
              </a:ext>
            </a:extLst>
          </p:cNvPr>
          <p:cNvSpPr/>
          <p:nvPr/>
        </p:nvSpPr>
        <p:spPr>
          <a:xfrm>
            <a:off x="8768862" y="0"/>
            <a:ext cx="3423138" cy="6858000"/>
          </a:xfrm>
          <a:prstGeom prst="rect">
            <a:avLst/>
          </a:prstGeom>
          <a:solidFill>
            <a:srgbClr val="E4E5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40CC69-BEE9-0053-D654-09D826844344}"/>
              </a:ext>
            </a:extLst>
          </p:cNvPr>
          <p:cNvSpPr/>
          <p:nvPr/>
        </p:nvSpPr>
        <p:spPr>
          <a:xfrm>
            <a:off x="7323100" y="1878623"/>
            <a:ext cx="3157331" cy="31007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99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12A31-D860-F119-0F16-49CFBD595052}"/>
              </a:ext>
            </a:extLst>
          </p:cNvPr>
          <p:cNvSpPr txBox="1"/>
          <p:nvPr/>
        </p:nvSpPr>
        <p:spPr>
          <a:xfrm>
            <a:off x="748502" y="1435409"/>
            <a:ext cx="6271423" cy="397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Did you know?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most common reason for ineligible applications to HEAR in 2024 was because the applicant submitted the wrong Revenue document.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IE" sz="2000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HEAR seeks financial documents for </a:t>
            </a:r>
            <a:r>
              <a:rPr lang="en-IE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- Statement of Liability or Self-Assessment Letter or Notice of Assessment</a:t>
            </a:r>
          </a:p>
        </p:txBody>
      </p:sp>
    </p:spTree>
    <p:extLst>
      <p:ext uri="{BB962C8B-B14F-4D97-AF65-F5344CB8AC3E}">
        <p14:creationId xmlns:p14="http://schemas.microsoft.com/office/powerpoint/2010/main" val="300826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5092-0142-5F78-53AE-18F4BC72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367C8D26-5EDC-A1EB-7486-BD5417B6161A}"/>
              </a:ext>
            </a:extLst>
          </p:cNvPr>
          <p:cNvGrpSpPr/>
          <p:nvPr/>
        </p:nvGrpSpPr>
        <p:grpSpPr>
          <a:xfrm>
            <a:off x="9247348" y="0"/>
            <a:ext cx="2978839" cy="6898046"/>
            <a:chOff x="0" y="0"/>
            <a:chExt cx="1044090" cy="2875472"/>
          </a:xfrm>
          <a:solidFill>
            <a:srgbClr val="80C160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B0AD1CFF-EBD1-39C1-5ADC-3E989035B3BB}"/>
                </a:ext>
              </a:extLst>
            </p:cNvPr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89DF2660-F69A-9A78-D043-5510AED9FD22}"/>
                </a:ext>
              </a:extLst>
            </p:cNvPr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B9A62718-C985-714C-9037-54FEFC45655F}"/>
              </a:ext>
            </a:extLst>
          </p:cNvPr>
          <p:cNvSpPr txBox="1">
            <a:spLocks/>
          </p:cNvSpPr>
          <p:nvPr/>
        </p:nvSpPr>
        <p:spPr>
          <a:xfrm>
            <a:off x="662082" y="4548128"/>
            <a:ext cx="6429375" cy="949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highlight>
                  <a:srgbClr val="E4E51B"/>
                </a:highlight>
                <a:latin typeface="Helvetica" pitchFamily="2" charset="0"/>
              </a:rPr>
              <a:t>School Presentation</a:t>
            </a:r>
            <a:r>
              <a:rPr lang="en-GB" sz="32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for applying to DARE in 2025</a:t>
            </a:r>
          </a:p>
          <a:p>
            <a:pPr algn="l"/>
            <a:endParaRPr lang="en-US" sz="2000" dirty="0">
              <a:highlight>
                <a:srgbClr val="E4E51B"/>
              </a:highlight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AB4061-B0B0-0139-D048-88D86FC9C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233457" y="2086707"/>
            <a:ext cx="6858000" cy="2180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57A99-2409-D644-0738-6AB8DE7C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7615023" y="-91399"/>
            <a:ext cx="4611164" cy="35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8770D3-DE1D-6465-67BF-CF20C3C81358}"/>
              </a:ext>
            </a:extLst>
          </p:cNvPr>
          <p:cNvSpPr/>
          <p:nvPr/>
        </p:nvSpPr>
        <p:spPr>
          <a:xfrm>
            <a:off x="923129" y="2171807"/>
            <a:ext cx="9551743" cy="143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IE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Disability Access Route to Education (DARE) </a:t>
            </a: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is a third level alternative admissions scheme for school-leavers whose disabilities have had a negative impact on their second level education.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C0A5D-98FC-656E-DE39-79E98E35CB87}"/>
              </a:ext>
            </a:extLst>
          </p:cNvPr>
          <p:cNvSpPr/>
          <p:nvPr/>
        </p:nvSpPr>
        <p:spPr>
          <a:xfrm>
            <a:off x="923129" y="4079198"/>
            <a:ext cx="10682717" cy="1231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offers reduced points places to school leavers who as a result of having a disability have experienced additional educational challenges in second level education.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endParaRPr lang="en-IE" sz="900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56B5B-E2CB-EE9A-6A4A-0961421827D3}"/>
              </a:ext>
            </a:extLst>
          </p:cNvPr>
          <p:cNvSpPr/>
          <p:nvPr/>
        </p:nvSpPr>
        <p:spPr>
          <a:xfrm>
            <a:off x="923129" y="854129"/>
            <a:ext cx="3390672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What is DARE?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852A9B-CC31-12AA-0E39-754F3846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0344AC-2AA2-EB33-9FF2-F3FFFC0E5E77}"/>
              </a:ext>
            </a:extLst>
          </p:cNvPr>
          <p:cNvSpPr/>
          <p:nvPr/>
        </p:nvSpPr>
        <p:spPr>
          <a:xfrm>
            <a:off x="996260" y="1820806"/>
            <a:ext cx="6856822" cy="296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If your disability has had a negative impact on your educational performance in school.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may not be able to meet the points for your preferred course due to the impact of your disability.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are under 23 years of age as of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January 2025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CA8C2-80AB-FFFF-4ACA-B88CEF8CB863}"/>
              </a:ext>
            </a:extLst>
          </p:cNvPr>
          <p:cNvSpPr/>
          <p:nvPr/>
        </p:nvSpPr>
        <p:spPr>
          <a:xfrm>
            <a:off x="996260" y="661701"/>
            <a:ext cx="3365024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Should I apply?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D0A1BD7-85FB-9AC0-8161-48BD5A649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CF14DA-8587-382D-9992-47D29194B00C}"/>
              </a:ext>
            </a:extLst>
          </p:cNvPr>
          <p:cNvSpPr/>
          <p:nvPr/>
        </p:nvSpPr>
        <p:spPr>
          <a:xfrm>
            <a:off x="568368" y="1810933"/>
            <a:ext cx="8033591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Autistic Spectrum Disorder (including Asperger’s Syndrome)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ADD/ADHD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Blind/Vision Impaired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Deaf/Hard of Hearing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DCD – Dyspraxia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Dyslexia/Significant Literacy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Dyscalculia/Significant Numeracy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Mental Health Condition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Neurological Condition (Incl. Brain Injury &amp; Epilepsy)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Physical Disability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Significant Ongoing Illness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Speech &amp; Language Communication Disorder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28805-D245-A891-A98E-1C102C7FEEBF}"/>
              </a:ext>
            </a:extLst>
          </p:cNvPr>
          <p:cNvSpPr/>
          <p:nvPr/>
        </p:nvSpPr>
        <p:spPr>
          <a:xfrm>
            <a:off x="582656" y="639397"/>
            <a:ext cx="7494359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Disabilities eligible for consideration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3BD692D-EF8B-A56F-D22A-DE5F5C50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F0F14F-FEE4-8A19-2DBC-AC361DF0A615}"/>
              </a:ext>
            </a:extLst>
          </p:cNvPr>
          <p:cNvSpPr/>
          <p:nvPr/>
        </p:nvSpPr>
        <p:spPr>
          <a:xfrm>
            <a:off x="624113" y="2125847"/>
            <a:ext cx="9662887" cy="365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Have you received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intervention or supports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post-primary school?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impacted on your attendance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or regularly disrupted your school day?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affected your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school experience and well-being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impacted on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your learning or exam results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it caused any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other educational impact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Required for applicants with Dyslexia/ Significant Literacy Difficulties or Dyscalculia/ Significant Numeracy Difficulties: is it severely impacting on your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literacy or numeracy skills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34A81-3A0D-C092-240F-14A4957714AB}"/>
              </a:ext>
            </a:extLst>
          </p:cNvPr>
          <p:cNvSpPr/>
          <p:nvPr/>
        </p:nvSpPr>
        <p:spPr>
          <a:xfrm>
            <a:off x="624114" y="458010"/>
            <a:ext cx="4108817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C35B5-A680-412D-E060-FD32F8EA4FAB}"/>
              </a:ext>
            </a:extLst>
          </p:cNvPr>
          <p:cNvSpPr txBox="1"/>
          <p:nvPr/>
        </p:nvSpPr>
        <p:spPr>
          <a:xfrm>
            <a:off x="624114" y="1452794"/>
            <a:ext cx="1094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Has your disability impacted on a combination of the following?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3A9293F-E12B-815E-6CA7-4C9949C6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77529D-D8A3-E91F-50C1-6314734FC66C}"/>
              </a:ext>
            </a:extLst>
          </p:cNvPr>
          <p:cNvSpPr/>
          <p:nvPr/>
        </p:nvSpPr>
        <p:spPr>
          <a:xfrm>
            <a:off x="959672" y="4282270"/>
            <a:ext cx="10226812" cy="970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It was set up to ensure that all Leaving Certificate students have a fair and equal opportunity to progress to third level education.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18103-5286-0E2B-366D-7A61F3E9744F}"/>
              </a:ext>
            </a:extLst>
          </p:cNvPr>
          <p:cNvSpPr/>
          <p:nvPr/>
        </p:nvSpPr>
        <p:spPr>
          <a:xfrm>
            <a:off x="959672" y="2416291"/>
            <a:ext cx="9713855" cy="143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Higher Education Access Route 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is an admissions route for school leavers who for 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social, financial or cultural 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reasons are 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under-represented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third level education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C532B-7CE2-58D6-3EF5-FE8E09A9A0E7}"/>
              </a:ext>
            </a:extLst>
          </p:cNvPr>
          <p:cNvSpPr/>
          <p:nvPr/>
        </p:nvSpPr>
        <p:spPr>
          <a:xfrm>
            <a:off x="959672" y="1056668"/>
            <a:ext cx="4930326" cy="84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What is HEAR?</a:t>
            </a:r>
            <a:endParaRPr lang="en-GB" sz="3600" kern="0" dirty="0">
              <a:effectLst/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5D45EC-45DB-F133-D2B8-9ABF73E80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32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3556-D506-50FC-2052-3FE954B2B1E9}"/>
              </a:ext>
            </a:extLst>
          </p:cNvPr>
          <p:cNvSpPr/>
          <p:nvPr/>
        </p:nvSpPr>
        <p:spPr>
          <a:xfrm>
            <a:off x="580033" y="4268466"/>
            <a:ext cx="10136287" cy="88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be eligible for DARE you must meet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the DARE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educational impact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criteria and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evidence of disability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criteria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452F1-C731-F76E-6609-DCE6151795FA}"/>
              </a:ext>
            </a:extLst>
          </p:cNvPr>
          <p:cNvSpPr/>
          <p:nvPr/>
        </p:nvSpPr>
        <p:spPr>
          <a:xfrm>
            <a:off x="580035" y="5151656"/>
            <a:ext cx="10872960" cy="88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must provide the required evidence of their disability and provide an Educational Impact Statement from their school to be considered for DARE.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7DE7A2-C161-706A-DBD8-BCF5A7AB694D}"/>
              </a:ext>
            </a:extLst>
          </p:cNvPr>
          <p:cNvSpPr/>
          <p:nvPr/>
        </p:nvSpPr>
        <p:spPr>
          <a:xfrm>
            <a:off x="580035" y="456204"/>
            <a:ext cx="5006499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Eligibility Criteria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DA21A-0B01-A108-A592-3E32B9D5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111" y="1785576"/>
            <a:ext cx="6664807" cy="199644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F9204B4-A54A-6649-B31A-730A8EBD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CE6A35-16BD-A647-307B-FE0AAAFD0C9C}"/>
              </a:ext>
            </a:extLst>
          </p:cNvPr>
          <p:cNvSpPr/>
          <p:nvPr/>
        </p:nvSpPr>
        <p:spPr>
          <a:xfrm>
            <a:off x="877008" y="2199749"/>
            <a:ext cx="6952542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spcBef>
                <a:spcPts val="20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 to CAO at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www.cao.ie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by 17:00 on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February 2025.</a:t>
            </a:r>
          </a:p>
          <a:p>
            <a:pPr marL="365125" indent="-365125">
              <a:spcBef>
                <a:spcPts val="200"/>
              </a:spcBef>
              <a:buFontTx/>
              <a:buAutoNum type="arabicPeriod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25" indent="-365125">
              <a:spcBef>
                <a:spcPct val="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Review your DARE Handbook with your parents or guardians.</a:t>
            </a:r>
          </a:p>
          <a:p>
            <a:pPr marL="365125" indent="-365125">
              <a:spcBef>
                <a:spcPct val="0"/>
              </a:spcBef>
              <a:buFontTx/>
              <a:buAutoNum type="arabicPeriod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25" indent="-365125">
              <a:spcBef>
                <a:spcPct val="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Complete Section A of the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online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Supplementary Information Form(SIF) and apply to DARE by answering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Question 1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by 17:00 on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 March 2025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5125" indent="-365125">
              <a:spcBef>
                <a:spcPct val="0"/>
              </a:spcBef>
              <a:buFontTx/>
              <a:buAutoNum type="arabicPeriod"/>
              <a:defRPr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25" indent="-365125">
              <a:spcBef>
                <a:spcPct val="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Submit the Educational Impact Statement and Evidence of Disability to CAO by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15 March 2025.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3F3B88-A22D-EC60-7E4A-D317E60AB152}"/>
              </a:ext>
            </a:extLst>
          </p:cNvPr>
          <p:cNvSpPr/>
          <p:nvPr/>
        </p:nvSpPr>
        <p:spPr>
          <a:xfrm>
            <a:off x="877008" y="673850"/>
            <a:ext cx="3493264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do I apply?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AA4D58E-F308-2300-A72A-C22F1495B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674" y="2927680"/>
            <a:ext cx="3706975" cy="1072819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2DB5B6F-E380-4680-525B-8CB31F4BC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ACC340-0408-5ADD-2DD1-F285729CC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42517"/>
              </p:ext>
            </p:extLst>
          </p:nvPr>
        </p:nvGraphicFramePr>
        <p:xfrm>
          <a:off x="1433913" y="1411653"/>
          <a:ext cx="9768208" cy="4320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DARE &amp; HEAR closing date: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March 2025 at 17:00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BE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Supporting documents closing date: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March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96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Notification of eligibility: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FF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 June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FF99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 and Appeals Application: 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Early July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B4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HEAR/DARE offers: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August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2C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College Orientation:</a:t>
                      </a:r>
                      <a:endParaRPr kumimoji="0" lang="en-IE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CDC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 Aug /Early Sept 2025</a:t>
                      </a:r>
                      <a:endParaRPr kumimoji="0" lang="en-IE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sz="2000" b="0" i="0" dirty="0">
                        <a:solidFill>
                          <a:schemeClr val="tx1"/>
                        </a:solidFill>
                        <a:latin typeface="Helvetica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CDC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4ADCEAF-C6C4-FC47-8E4D-7B79E4B76633}"/>
              </a:ext>
            </a:extLst>
          </p:cNvPr>
          <p:cNvSpPr/>
          <p:nvPr/>
        </p:nvSpPr>
        <p:spPr>
          <a:xfrm>
            <a:off x="1433912" y="533112"/>
            <a:ext cx="4152099" cy="592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4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DARE and HEAR Timelines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4FF518-6B21-97D6-46C1-BF213728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69F9F9-8A12-EAA6-4100-FF2429E6B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8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127B8E43-63B5-A4FB-D70E-03EDB91D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107" y="3707585"/>
            <a:ext cx="8205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2800" kern="0" dirty="0">
                <a:highlight>
                  <a:srgbClr val="E4E51B"/>
                </a:highlight>
                <a:latin typeface="Helvetica Light" panose="020B04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Remember… </a:t>
            </a: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ヒラギノ角ゴ Pro W3" charset="-128"/>
                <a:cs typeface="Arial" panose="020B0604020202020204" pitchFamily="34" charset="0"/>
              </a:rPr>
              <a:t>Submit it! Check it! Send it!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684E2C-DDFB-2BB6-C61F-D4F5A689A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C843ED-6346-727E-0E13-FD2461F33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1E38-463C-6D08-5403-FADC9980E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CB0C07C4-1F1E-5B99-6679-39E826C0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535" y="3679010"/>
            <a:ext cx="9008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2800" kern="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Remember… </a:t>
            </a: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ヒラギノ角ゴ Pro W3" charset="-128"/>
                <a:cs typeface="Arial" panose="020B0604020202020204" pitchFamily="34" charset="0"/>
              </a:rPr>
              <a:t>You can apply to both DARE &amp; HEAR</a:t>
            </a:r>
            <a:endParaRPr lang="en-GB" sz="2800" b="1" dirty="0">
              <a:highlight>
                <a:srgbClr val="E4E51B"/>
              </a:highlight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BC5D14B-4808-00D1-03DC-FA3449D37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10345591" y="6186334"/>
            <a:ext cx="1713059" cy="54466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301A9B-F6DB-CC74-F337-8E6A7C00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8739301" y="6186334"/>
            <a:ext cx="1606290" cy="559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300E3-3D57-E1C0-68B5-88F095A99278}"/>
              </a:ext>
            </a:extLst>
          </p:cNvPr>
          <p:cNvSpPr txBox="1"/>
          <p:nvPr/>
        </p:nvSpPr>
        <p:spPr>
          <a:xfrm>
            <a:off x="2546747" y="4595555"/>
            <a:ext cx="7098506" cy="88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buClr>
                <a:srgbClr val="993366"/>
              </a:buClr>
              <a:buSzPct val="150000"/>
            </a:pPr>
            <a:r>
              <a:rPr lang="en-IE" sz="18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who are both DARE and HEAR eligible will be prioritised by colleges when allocating reduced points places.</a:t>
            </a:r>
          </a:p>
        </p:txBody>
      </p:sp>
    </p:spTree>
    <p:extLst>
      <p:ext uri="{BB962C8B-B14F-4D97-AF65-F5344CB8AC3E}">
        <p14:creationId xmlns:p14="http://schemas.microsoft.com/office/powerpoint/2010/main" val="144492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D0B7A-6D78-08C4-5265-1763AB45B75D}"/>
              </a:ext>
            </a:extLst>
          </p:cNvPr>
          <p:cNvSpPr/>
          <p:nvPr/>
        </p:nvSpPr>
        <p:spPr>
          <a:xfrm>
            <a:off x="1353439" y="5536547"/>
            <a:ext cx="6203942" cy="592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4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Further Information: </a:t>
            </a:r>
            <a:r>
              <a:rPr lang="en-GB" sz="24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www.accesscollege.ie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F230-78EF-DC7C-FCE2-337B20039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27" y="578880"/>
            <a:ext cx="9304146" cy="47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71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762F27-014E-B3A9-1C1C-BB2CA5DD1EA5}"/>
              </a:ext>
            </a:extLst>
          </p:cNvPr>
          <p:cNvSpPr txBox="1"/>
          <p:nvPr/>
        </p:nvSpPr>
        <p:spPr>
          <a:xfrm>
            <a:off x="860819" y="5158780"/>
            <a:ext cx="52351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Visit the </a:t>
            </a:r>
            <a:r>
              <a:rPr lang="en-GB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Access College website </a:t>
            </a:r>
            <a:r>
              <a:rPr lang="en-GB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to see which local college is open for you to attend!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F983D-53D0-C9DF-1F6A-036B7349F83E}"/>
              </a:ext>
            </a:extLst>
          </p:cNvPr>
          <p:cNvSpPr txBox="1"/>
          <p:nvPr/>
        </p:nvSpPr>
        <p:spPr>
          <a:xfrm>
            <a:off x="860819" y="1766290"/>
            <a:ext cx="54324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person Application </a:t>
            </a:r>
            <a:b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Information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2E01-E545-D90A-5166-BD93D3E55973}"/>
              </a:ext>
            </a:extLst>
          </p:cNvPr>
          <p:cNvSpPr txBox="1"/>
          <p:nvPr/>
        </p:nvSpPr>
        <p:spPr>
          <a:xfrm>
            <a:off x="860821" y="2825579"/>
            <a:ext cx="3374294" cy="1968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Saturday </a:t>
            </a:r>
          </a:p>
          <a:p>
            <a:pPr>
              <a:lnSpc>
                <a:spcPct val="150000"/>
              </a:lnSpc>
            </a:pPr>
            <a:r>
              <a:rPr lang="en-IE" sz="2800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11 January 2025</a:t>
            </a:r>
          </a:p>
          <a:p>
            <a:pPr>
              <a:lnSpc>
                <a:spcPct val="150000"/>
              </a:lnSpc>
            </a:pPr>
            <a:r>
              <a:rPr lang="en-IE" sz="28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10am -2pm</a:t>
            </a:r>
            <a:endParaRPr lang="en-GB" sz="2800" dirty="0">
              <a:highlight>
                <a:srgbClr val="E4E51B"/>
              </a:highlight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51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5EA079-D198-94FE-0DB5-65277CC7C888}"/>
              </a:ext>
            </a:extLst>
          </p:cNvPr>
          <p:cNvSpPr txBox="1"/>
          <p:nvPr/>
        </p:nvSpPr>
        <p:spPr>
          <a:xfrm>
            <a:off x="805922" y="1950358"/>
            <a:ext cx="4750594" cy="2957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8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will receive an </a:t>
            </a:r>
            <a:r>
              <a:rPr lang="en-IE" sz="18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email notification </a:t>
            </a:r>
            <a:r>
              <a:rPr lang="en-IE" sz="18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about your HEAR application outcome once the Leaving Certificate examinations are over</a:t>
            </a:r>
            <a:r>
              <a:rPr lang="en-IE" sz="18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in late June.</a:t>
            </a:r>
          </a:p>
          <a:p>
            <a:pPr>
              <a:lnSpc>
                <a:spcPct val="150000"/>
              </a:lnSpc>
            </a:pPr>
            <a:endParaRPr lang="en-IE" sz="1800" b="1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18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Log into your CAO application to view your </a:t>
            </a:r>
          </a:p>
          <a:p>
            <a:pPr>
              <a:lnSpc>
                <a:spcPct val="150000"/>
              </a:lnSpc>
            </a:pPr>
            <a:r>
              <a:rPr lang="en-IE" sz="18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HEAR Application Outcome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5D640F-A950-59BD-3B89-C954D9C18016}"/>
              </a:ext>
            </a:extLst>
          </p:cNvPr>
          <p:cNvSpPr/>
          <p:nvPr/>
        </p:nvSpPr>
        <p:spPr>
          <a:xfrm>
            <a:off x="805922" y="936197"/>
            <a:ext cx="4698722" cy="676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28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HEAR Application Outcome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9C9A8-4919-AA43-96E5-F2F4CE12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169" y="1073097"/>
            <a:ext cx="5953831" cy="42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2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918F62-F968-FD81-2714-F54E2B28D5B8}"/>
              </a:ext>
            </a:extLst>
          </p:cNvPr>
          <p:cNvSpPr/>
          <p:nvPr/>
        </p:nvSpPr>
        <p:spPr>
          <a:xfrm>
            <a:off x="939276" y="749402"/>
            <a:ext cx="4288353" cy="842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Applying for a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2A546-1145-51D2-EB44-42EFF9C8B4F7}"/>
              </a:ext>
            </a:extLst>
          </p:cNvPr>
          <p:cNvSpPr txBox="1"/>
          <p:nvPr/>
        </p:nvSpPr>
        <p:spPr>
          <a:xfrm>
            <a:off x="1762354" y="2387106"/>
            <a:ext cx="866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Just remember HEAR is NOT the SUSI grant.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419B3-EAE6-1DDF-46BB-716E9019B2D4}"/>
              </a:ext>
            </a:extLst>
          </p:cNvPr>
          <p:cNvSpPr txBox="1"/>
          <p:nvPr/>
        </p:nvSpPr>
        <p:spPr>
          <a:xfrm>
            <a:off x="2543907" y="2924061"/>
            <a:ext cx="7104185" cy="114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4E51B"/>
                </a:highlight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If you apply to HEAR, you should also apply to SUSI if you think you may be eligible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4E51B"/>
                </a:highlight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 descr="A green arrow with black background&#10;&#10;Description automatically generated">
            <a:extLst>
              <a:ext uri="{FF2B5EF4-FFF2-40B4-BE49-F238E27FC236}">
                <a16:creationId xmlns:a16="http://schemas.microsoft.com/office/drawing/2014/main" id="{C2F43277-F952-7B81-AA16-FCA88EED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4007454"/>
            <a:ext cx="4050176" cy="2873696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042C2B-1F96-940F-C242-9C6D316B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20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8FC14-F022-039E-65DD-FB358A1F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24" y="938610"/>
            <a:ext cx="1532470" cy="92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985FBF-3BD7-2134-ED5C-7E64FBB31D29}"/>
              </a:ext>
            </a:extLst>
          </p:cNvPr>
          <p:cNvSpPr txBox="1"/>
          <p:nvPr/>
        </p:nvSpPr>
        <p:spPr>
          <a:xfrm>
            <a:off x="1078927" y="2065685"/>
            <a:ext cx="10034146" cy="280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Nationality: Irish, EU, EEA, Swiss nationals or have specific leave to remain in the State.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Residency:   3 of last 5 years in Ireland, EU, EEA or  Switzerland.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Progression in education – NFQ levels 5-10.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Approved College/Course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‘Reckonable’ Income (Class - Dependent/Independent)                                          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www.susi.ie/undergraduate-income-threshold-and-grant-award-rates/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0BA2A-EDB4-3BBC-C28C-606DA13AF621}"/>
              </a:ext>
            </a:extLst>
          </p:cNvPr>
          <p:cNvSpPr/>
          <p:nvPr/>
        </p:nvSpPr>
        <p:spPr>
          <a:xfrm>
            <a:off x="931892" y="737879"/>
            <a:ext cx="6625532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7" name="Half-frame 6">
            <a:extLst>
              <a:ext uri="{FF2B5EF4-FFF2-40B4-BE49-F238E27FC236}">
                <a16:creationId xmlns:a16="http://schemas.microsoft.com/office/drawing/2014/main" id="{2BF6F4AD-BDFB-4539-D51A-55E08A26A86D}"/>
              </a:ext>
            </a:extLst>
          </p:cNvPr>
          <p:cNvSpPr/>
          <p:nvPr/>
        </p:nvSpPr>
        <p:spPr>
          <a:xfrm rot="5400000">
            <a:off x="10022827" y="11723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CA9B1F55-AF82-C61D-D8F9-ADBFA7874962}"/>
              </a:ext>
            </a:extLst>
          </p:cNvPr>
          <p:cNvSpPr/>
          <p:nvPr/>
        </p:nvSpPr>
        <p:spPr>
          <a:xfrm rot="16200000">
            <a:off x="-11319" y="4689231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Half-frame 8">
            <a:extLst>
              <a:ext uri="{FF2B5EF4-FFF2-40B4-BE49-F238E27FC236}">
                <a16:creationId xmlns:a16="http://schemas.microsoft.com/office/drawing/2014/main" id="{1665281A-C9CF-3A34-6AE5-75CA1B8C12BD}"/>
              </a:ext>
            </a:extLst>
          </p:cNvPr>
          <p:cNvSpPr/>
          <p:nvPr/>
        </p:nvSpPr>
        <p:spPr>
          <a:xfrm rot="5400000">
            <a:off x="9771325" y="212454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Half-frame 9">
            <a:extLst>
              <a:ext uri="{FF2B5EF4-FFF2-40B4-BE49-F238E27FC236}">
                <a16:creationId xmlns:a16="http://schemas.microsoft.com/office/drawing/2014/main" id="{574C622C-5B70-4B81-24DF-FB9837C6E2DC}"/>
              </a:ext>
            </a:extLst>
          </p:cNvPr>
          <p:cNvSpPr/>
          <p:nvPr/>
        </p:nvSpPr>
        <p:spPr>
          <a:xfrm rot="16200000">
            <a:off x="240183" y="4550608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83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C99351-D627-0A52-18F9-5BE036A2B23D}"/>
              </a:ext>
            </a:extLst>
          </p:cNvPr>
          <p:cNvSpPr/>
          <p:nvPr/>
        </p:nvSpPr>
        <p:spPr>
          <a:xfrm>
            <a:off x="0" y="-53363"/>
            <a:ext cx="12195209" cy="6885004"/>
          </a:xfrm>
          <a:prstGeom prst="rect">
            <a:avLst/>
          </a:prstGeom>
          <a:solidFill>
            <a:srgbClr val="80C160"/>
          </a:solidFill>
          <a:ln>
            <a:solidFill>
              <a:srgbClr val="80C1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59FC82-1AB3-0F55-6F19-A09B0AEA10C0}"/>
              </a:ext>
            </a:extLst>
          </p:cNvPr>
          <p:cNvSpPr/>
          <p:nvPr/>
        </p:nvSpPr>
        <p:spPr>
          <a:xfrm>
            <a:off x="3419101" y="318602"/>
            <a:ext cx="5066772" cy="6310154"/>
          </a:xfrm>
          <a:custGeom>
            <a:avLst/>
            <a:gdLst/>
            <a:ahLst/>
            <a:cxnLst/>
            <a:rect l="l" t="t" r="r" b="b"/>
            <a:pathLst>
              <a:path w="7139726" h="8841766">
                <a:moveTo>
                  <a:pt x="0" y="0"/>
                </a:moveTo>
                <a:lnTo>
                  <a:pt x="7139726" y="0"/>
                </a:lnTo>
                <a:lnTo>
                  <a:pt x="7139726" y="8841766"/>
                </a:lnTo>
                <a:lnTo>
                  <a:pt x="0" y="884176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951832" y="1884523"/>
            <a:ext cx="3494205" cy="3743086"/>
            <a:chOff x="3242046" y="1523925"/>
            <a:chExt cx="3494205" cy="3743086"/>
          </a:xfrm>
        </p:grpSpPr>
        <p:sp>
          <p:nvSpPr>
            <p:cNvPr id="18" name="TextBox 17"/>
            <p:cNvSpPr txBox="1"/>
            <p:nvPr/>
          </p:nvSpPr>
          <p:spPr>
            <a:xfrm>
              <a:off x="5310114" y="4920762"/>
              <a:ext cx="142613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38506" y="3371475"/>
              <a:ext cx="13348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endParaRPr lang="en-IE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2046" y="3167922"/>
              <a:ext cx="196621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0566" y="1523925"/>
              <a:ext cx="142613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I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47100" y="2560693"/>
              <a:ext cx="22030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100" b="1" dirty="0">
                  <a:latin typeface="Myriad Pro" pitchFamily="34" charset="0"/>
                </a:rPr>
                <a:t>           </a:t>
              </a:r>
              <a:endParaRPr lang="en-I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8205992" y="970830"/>
            <a:ext cx="2570162" cy="609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AutoShape 2" descr="https://dl-web.dropbox.com/get/university%20photos/UCD%202012%20Photos/hi-res-1010_Campus_0011a.jpg?_subject_uid=343492578&amp;w=AAAC9TdwSFNCE1FA8ghSs2t-x5GxxuT_-MuQem_Un8WzmQ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Line Callout 1 2"/>
          <p:cNvSpPr/>
          <p:nvPr/>
        </p:nvSpPr>
        <p:spPr>
          <a:xfrm>
            <a:off x="8205992" y="1943972"/>
            <a:ext cx="3490722" cy="2816708"/>
          </a:xfrm>
          <a:prstGeom prst="borderCallout1">
            <a:avLst>
              <a:gd name="adj1" fmla="val 46184"/>
              <a:gd name="adj2" fmla="val -416"/>
              <a:gd name="adj3" fmla="val 62331"/>
              <a:gd name="adj4" fmla="val -18071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Dublin City University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Dundalk Institute of Technology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 of Art, Design &amp; Technology, </a:t>
            </a:r>
            <a:r>
              <a:rPr lang="en-GB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Dún</a:t>
            </a: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Laoghaire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Marino Institute of Education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College of Ireland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NCAD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RCSI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Trinity College, Dublin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 Dublin 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College, Dublin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634181" y="2953721"/>
            <a:ext cx="3161866" cy="677937"/>
          </a:xfrm>
          <a:prstGeom prst="borderCallout1">
            <a:avLst>
              <a:gd name="adj1" fmla="val 45270"/>
              <a:gd name="adj2" fmla="val 99760"/>
              <a:gd name="adj3" fmla="val 100855"/>
              <a:gd name="adj4" fmla="val 142977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Galway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Galway</a:t>
            </a:r>
          </a:p>
        </p:txBody>
      </p:sp>
      <p:sp>
        <p:nvSpPr>
          <p:cNvPr id="28" name="Line Callout 1 27"/>
          <p:cNvSpPr/>
          <p:nvPr/>
        </p:nvSpPr>
        <p:spPr>
          <a:xfrm>
            <a:off x="634180" y="4539127"/>
            <a:ext cx="3047354" cy="802321"/>
          </a:xfrm>
          <a:prstGeom prst="borderCallout1">
            <a:avLst>
              <a:gd name="adj1" fmla="val 48642"/>
              <a:gd name="adj2" fmla="val 99987"/>
              <a:gd name="adj3" fmla="val -6729"/>
              <a:gd name="adj4" fmla="val 149984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TUS, Limerick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Mary Immaculate College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Limerick</a:t>
            </a:r>
          </a:p>
        </p:txBody>
      </p:sp>
      <p:sp>
        <p:nvSpPr>
          <p:cNvPr id="30" name="Line Callout 1 29"/>
          <p:cNvSpPr/>
          <p:nvPr/>
        </p:nvSpPr>
        <p:spPr>
          <a:xfrm>
            <a:off x="8204848" y="5441106"/>
            <a:ext cx="3493007" cy="645763"/>
          </a:xfrm>
          <a:prstGeom prst="borderCallout1">
            <a:avLst>
              <a:gd name="adj1" fmla="val 21197"/>
              <a:gd name="adj2" fmla="val 500"/>
              <a:gd name="adj3" fmla="val 51491"/>
              <a:gd name="adj4" fmla="val -71359"/>
            </a:avLst>
          </a:prstGeom>
          <a:solidFill>
            <a:schemeClr val="bg1"/>
          </a:solidFill>
          <a:ln w="47625">
            <a:solidFill>
              <a:schemeClr val="bg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MTU Cork Campus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College Cork</a:t>
            </a:r>
          </a:p>
        </p:txBody>
      </p:sp>
      <p:sp>
        <p:nvSpPr>
          <p:cNvPr id="31" name="Line Callout 1 30"/>
          <p:cNvSpPr/>
          <p:nvPr/>
        </p:nvSpPr>
        <p:spPr>
          <a:xfrm>
            <a:off x="620717" y="1361971"/>
            <a:ext cx="3259635" cy="840592"/>
          </a:xfrm>
          <a:prstGeom prst="borderCallout1">
            <a:avLst>
              <a:gd name="adj1" fmla="val 45270"/>
              <a:gd name="adj2" fmla="val 100831"/>
              <a:gd name="adj3" fmla="val 74273"/>
              <a:gd name="adj4" fmla="val 160533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Donegal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ATU, Sligo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Angela’s College, Sligo</a:t>
            </a:r>
          </a:p>
        </p:txBody>
      </p:sp>
      <p:sp>
        <p:nvSpPr>
          <p:cNvPr id="32" name="Line Callout 1 31"/>
          <p:cNvSpPr/>
          <p:nvPr/>
        </p:nvSpPr>
        <p:spPr>
          <a:xfrm>
            <a:off x="8204848" y="1193700"/>
            <a:ext cx="3484277" cy="527403"/>
          </a:xfrm>
          <a:prstGeom prst="borderCallout1">
            <a:avLst>
              <a:gd name="adj1" fmla="val 21197"/>
              <a:gd name="adj2" fmla="val 500"/>
              <a:gd name="adj3" fmla="val 446704"/>
              <a:gd name="adj4" fmla="val -26511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Maynooth</a:t>
            </a: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University</a:t>
            </a:r>
          </a:p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Pontifical University</a:t>
            </a:r>
          </a:p>
        </p:txBody>
      </p:sp>
      <p:sp>
        <p:nvSpPr>
          <p:cNvPr id="34" name="Line Callout 1 33"/>
          <p:cNvSpPr/>
          <p:nvPr/>
        </p:nvSpPr>
        <p:spPr>
          <a:xfrm>
            <a:off x="634180" y="5527012"/>
            <a:ext cx="2597004" cy="458090"/>
          </a:xfrm>
          <a:prstGeom prst="borderCallout1">
            <a:avLst>
              <a:gd name="adj1" fmla="val 43406"/>
              <a:gd name="adj2" fmla="val 99760"/>
              <a:gd name="adj3" fmla="val -6634"/>
              <a:gd name="adj4" fmla="val 138748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MTU, Kerry Campus</a:t>
            </a:r>
          </a:p>
        </p:txBody>
      </p:sp>
      <p:sp>
        <p:nvSpPr>
          <p:cNvPr id="21" name="Line Callout 1 20"/>
          <p:cNvSpPr/>
          <p:nvPr/>
        </p:nvSpPr>
        <p:spPr>
          <a:xfrm>
            <a:off x="634180" y="2395994"/>
            <a:ext cx="3448543" cy="366892"/>
          </a:xfrm>
          <a:prstGeom prst="borderCallout1">
            <a:avLst>
              <a:gd name="adj1" fmla="val 45270"/>
              <a:gd name="adj2" fmla="val 99760"/>
              <a:gd name="adj3" fmla="val 224727"/>
              <a:gd name="adj4" fmla="val 159478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>
              <a:spcBef>
                <a:spcPct val="20000"/>
              </a:spcBef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TUS, </a:t>
            </a:r>
            <a:r>
              <a:rPr lang="en-IE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Athlone</a:t>
            </a:r>
            <a:endParaRPr lang="en-I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Line Callout 1 22"/>
          <p:cNvSpPr/>
          <p:nvPr/>
        </p:nvSpPr>
        <p:spPr>
          <a:xfrm flipH="1">
            <a:off x="634180" y="3834543"/>
            <a:ext cx="2286426" cy="516171"/>
          </a:xfrm>
          <a:prstGeom prst="borderCallout1">
            <a:avLst>
              <a:gd name="adj1" fmla="val 21197"/>
              <a:gd name="adj2" fmla="val 500"/>
              <a:gd name="adj3" fmla="val 86178"/>
              <a:gd name="adj4" fmla="val -147447"/>
            </a:avLst>
          </a:prstGeom>
          <a:solidFill>
            <a:schemeClr val="bg1"/>
          </a:solidFill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SETU, Carlow and Wexford</a:t>
            </a:r>
          </a:p>
        </p:txBody>
      </p:sp>
      <p:sp>
        <p:nvSpPr>
          <p:cNvPr id="35" name="Line Callout 1 34"/>
          <p:cNvSpPr/>
          <p:nvPr/>
        </p:nvSpPr>
        <p:spPr>
          <a:xfrm>
            <a:off x="8204849" y="4918395"/>
            <a:ext cx="3493007" cy="387864"/>
          </a:xfrm>
          <a:prstGeom prst="borderCallout1">
            <a:avLst>
              <a:gd name="adj1" fmla="val 21197"/>
              <a:gd name="adj2" fmla="val 500"/>
              <a:gd name="adj3" fmla="val 69350"/>
              <a:gd name="adj4" fmla="val -34576"/>
            </a:avLst>
          </a:prstGeom>
          <a:solidFill>
            <a:schemeClr val="bg1"/>
          </a:solidFill>
          <a:ln w="47625">
            <a:solidFill>
              <a:schemeClr val="bg1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SETU, Waterford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C0160E9-1C17-34F0-17A9-5F210FC1A483}"/>
              </a:ext>
            </a:extLst>
          </p:cNvPr>
          <p:cNvSpPr txBox="1">
            <a:spLocks/>
          </p:cNvSpPr>
          <p:nvPr/>
        </p:nvSpPr>
        <p:spPr>
          <a:xfrm>
            <a:off x="513585" y="268442"/>
            <a:ext cx="6564923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4000" kern="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</p:spTree>
    <p:extLst>
      <p:ext uri="{BB962C8B-B14F-4D97-AF65-F5344CB8AC3E}">
        <p14:creationId xmlns:p14="http://schemas.microsoft.com/office/powerpoint/2010/main" val="2641355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836E-72B8-AD74-E518-52A859CBA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D9AAEA-B787-6D4F-CA3E-07CC6BF5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24" y="938610"/>
            <a:ext cx="1532470" cy="926344"/>
          </a:xfrm>
          <a:prstGeom prst="rect">
            <a:avLst/>
          </a:prstGeom>
        </p:spPr>
      </p:pic>
      <p:sp>
        <p:nvSpPr>
          <p:cNvPr id="7" name="Half-frame 6">
            <a:extLst>
              <a:ext uri="{FF2B5EF4-FFF2-40B4-BE49-F238E27FC236}">
                <a16:creationId xmlns:a16="http://schemas.microsoft.com/office/drawing/2014/main" id="{450E64A3-E847-54E3-C758-5245AD3972FD}"/>
              </a:ext>
            </a:extLst>
          </p:cNvPr>
          <p:cNvSpPr/>
          <p:nvPr/>
        </p:nvSpPr>
        <p:spPr>
          <a:xfrm rot="5400000">
            <a:off x="10022827" y="11723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6FC0AB56-6E22-EE6E-37F7-81A21E70EFB7}"/>
              </a:ext>
            </a:extLst>
          </p:cNvPr>
          <p:cNvSpPr/>
          <p:nvPr/>
        </p:nvSpPr>
        <p:spPr>
          <a:xfrm rot="16200000">
            <a:off x="-11319" y="4689231"/>
            <a:ext cx="2180492" cy="2157046"/>
          </a:xfrm>
          <a:prstGeom prst="halfFrame">
            <a:avLst/>
          </a:prstGeom>
          <a:solidFill>
            <a:srgbClr val="7F164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Half-frame 8">
            <a:extLst>
              <a:ext uri="{FF2B5EF4-FFF2-40B4-BE49-F238E27FC236}">
                <a16:creationId xmlns:a16="http://schemas.microsoft.com/office/drawing/2014/main" id="{3A6A5716-6010-3010-5B5D-7A24785488AB}"/>
              </a:ext>
            </a:extLst>
          </p:cNvPr>
          <p:cNvSpPr/>
          <p:nvPr/>
        </p:nvSpPr>
        <p:spPr>
          <a:xfrm rot="5400000">
            <a:off x="9771325" y="212454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Half-frame 9">
            <a:extLst>
              <a:ext uri="{FF2B5EF4-FFF2-40B4-BE49-F238E27FC236}">
                <a16:creationId xmlns:a16="http://schemas.microsoft.com/office/drawing/2014/main" id="{A08ABF9C-C733-D1E7-E20A-2EE506CFE423}"/>
              </a:ext>
            </a:extLst>
          </p:cNvPr>
          <p:cNvSpPr/>
          <p:nvPr/>
        </p:nvSpPr>
        <p:spPr>
          <a:xfrm rot="16200000">
            <a:off x="240183" y="4550608"/>
            <a:ext cx="2180492" cy="2157046"/>
          </a:xfrm>
          <a:prstGeom prst="halfFrame">
            <a:avLst/>
          </a:prstGeom>
          <a:solidFill>
            <a:srgbClr val="DA0A6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6CDCD-4D7C-52CA-E76F-4BBFAE3C836C}"/>
              </a:ext>
            </a:extLst>
          </p:cNvPr>
          <p:cNvSpPr/>
          <p:nvPr/>
        </p:nvSpPr>
        <p:spPr>
          <a:xfrm>
            <a:off x="931892" y="737879"/>
            <a:ext cx="6625532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5720B-1466-D14B-5B01-7B58507CC88B}"/>
              </a:ext>
            </a:extLst>
          </p:cNvPr>
          <p:cNvSpPr txBox="1"/>
          <p:nvPr/>
        </p:nvSpPr>
        <p:spPr>
          <a:xfrm>
            <a:off x="931892" y="2065685"/>
            <a:ext cx="9797648" cy="21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the website: www.susi.ie </a:t>
            </a:r>
            <a:b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(Use Eligibility Reckoner)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CAO form: Tick the SUSI option to share your college acceptance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 early: April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Return requested documentation: complete and on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B073C-7FD7-603A-5AD0-9A6CA43B3BB1}"/>
              </a:ext>
            </a:extLst>
          </p:cNvPr>
          <p:cNvSpPr/>
          <p:nvPr/>
        </p:nvSpPr>
        <p:spPr>
          <a:xfrm>
            <a:off x="5830312" y="4257784"/>
            <a:ext cx="5643979" cy="211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lnSpc>
                <a:spcPct val="150000"/>
              </a:lnSpc>
              <a:defRPr/>
            </a:pPr>
            <a:r>
              <a:rPr kumimoji="0" lang="en-I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Website:</a:t>
            </a:r>
            <a:r>
              <a:rPr kumimoji="0" lang="en-I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www.susi.ie</a:t>
            </a:r>
            <a:r>
              <a:rPr kumimoji="0" lang="en-I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support@susi.ie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.com/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susisupport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Twitter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.com/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susihelpdesk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Telephone helpdesk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0818 888 777</a:t>
            </a:r>
          </a:p>
        </p:txBody>
      </p:sp>
    </p:spTree>
    <p:extLst>
      <p:ext uri="{BB962C8B-B14F-4D97-AF65-F5344CB8AC3E}">
        <p14:creationId xmlns:p14="http://schemas.microsoft.com/office/powerpoint/2010/main" val="415420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FE9166-2F91-26C7-391D-B5A256DB0938}"/>
              </a:ext>
            </a:extLst>
          </p:cNvPr>
          <p:cNvSpPr/>
          <p:nvPr/>
        </p:nvSpPr>
        <p:spPr>
          <a:xfrm>
            <a:off x="824540" y="529065"/>
            <a:ext cx="256993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AC254-6B1F-D4AF-C088-88CA7834EE2E}"/>
              </a:ext>
            </a:extLst>
          </p:cNvPr>
          <p:cNvSpPr txBox="1"/>
          <p:nvPr/>
        </p:nvSpPr>
        <p:spPr>
          <a:xfrm>
            <a:off x="-663389" y="1635432"/>
            <a:ext cx="7064189" cy="358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1700" lvl="4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Begin to discuss making an application to HEAR with your Guidance counsellor, parents or guardians</a:t>
            </a:r>
          </a:p>
          <a:p>
            <a:pPr marL="2171700" lvl="4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Begin to collect relevant documents </a:t>
            </a:r>
          </a:p>
          <a:p>
            <a:pPr marL="2171700" lvl="4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Reach out to the local disability and access office in the college you hope to attend, they want to help you! </a:t>
            </a: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E02480C-E3AE-1003-C4EA-25FB80156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246" y="-1"/>
            <a:ext cx="54507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982E8E-70AD-B23D-1C95-27B2EBDE5032}"/>
              </a:ext>
            </a:extLst>
          </p:cNvPr>
          <p:cNvSpPr txBox="1"/>
          <p:nvPr/>
        </p:nvSpPr>
        <p:spPr>
          <a:xfrm>
            <a:off x="843995" y="3611875"/>
            <a:ext cx="841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www.accesscollege.ie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8EB343-5947-F2D3-8D1F-FF57EBC99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3471244" y="2467266"/>
            <a:ext cx="3024808" cy="96173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871F5F-7EA7-9972-B57A-9374D0B7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740496" y="2467266"/>
            <a:ext cx="2836283" cy="9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CF76AC-D964-2D88-2930-DFE07B62A20A}"/>
              </a:ext>
            </a:extLst>
          </p:cNvPr>
          <p:cNvSpPr txBox="1"/>
          <p:nvPr/>
        </p:nvSpPr>
        <p:spPr>
          <a:xfrm>
            <a:off x="619431" y="698819"/>
            <a:ext cx="9396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HEAR is about ensuring everyone has access to the course of their dreams.</a:t>
            </a:r>
            <a:endParaRPr lang="en-US" sz="4000" dirty="0">
              <a:highlight>
                <a:srgbClr val="E4E51B"/>
              </a:highlight>
              <a:latin typeface="Helvetica" pitchFamily="2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2DB4E8-CD45-47C0-13DF-5F40ED05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89384C1B-CD23-F2CD-9F0D-E70A624DAF8F}"/>
              </a:ext>
            </a:extLst>
          </p:cNvPr>
          <p:cNvSpPr/>
          <p:nvPr/>
        </p:nvSpPr>
        <p:spPr>
          <a:xfrm flipH="1">
            <a:off x="2726216" y="2314665"/>
            <a:ext cx="1723791" cy="3307579"/>
          </a:xfrm>
          <a:custGeom>
            <a:avLst/>
            <a:gdLst/>
            <a:ahLst/>
            <a:cxnLst/>
            <a:rect l="l" t="t" r="r" b="b"/>
            <a:pathLst>
              <a:path w="3412545" h="6547933">
                <a:moveTo>
                  <a:pt x="0" y="0"/>
                </a:moveTo>
                <a:lnTo>
                  <a:pt x="3412545" y="0"/>
                </a:lnTo>
                <a:lnTo>
                  <a:pt x="3412545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8DDB66C-4F10-65FB-ED2B-91033C82EE6E}"/>
              </a:ext>
            </a:extLst>
          </p:cNvPr>
          <p:cNvSpPr/>
          <p:nvPr/>
        </p:nvSpPr>
        <p:spPr>
          <a:xfrm flipH="1">
            <a:off x="4712230" y="2314666"/>
            <a:ext cx="1766973" cy="3307578"/>
          </a:xfrm>
          <a:custGeom>
            <a:avLst/>
            <a:gdLst/>
            <a:ahLst/>
            <a:cxnLst/>
            <a:rect l="l" t="t" r="r" b="b"/>
            <a:pathLst>
              <a:path w="3498034" h="6547933">
                <a:moveTo>
                  <a:pt x="0" y="0"/>
                </a:moveTo>
                <a:lnTo>
                  <a:pt x="3498034" y="0"/>
                </a:lnTo>
                <a:lnTo>
                  <a:pt x="3498034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BA37BFF-0527-7A14-11D1-BA5E7C2049CC}"/>
              </a:ext>
            </a:extLst>
          </p:cNvPr>
          <p:cNvSpPr/>
          <p:nvPr/>
        </p:nvSpPr>
        <p:spPr>
          <a:xfrm flipH="1">
            <a:off x="6741426" y="2314665"/>
            <a:ext cx="1777823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1" y="0"/>
                </a:lnTo>
                <a:lnTo>
                  <a:pt x="3519511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8A91ED76-40CF-3CDD-8935-CB8C927D3E0C}"/>
              </a:ext>
            </a:extLst>
          </p:cNvPr>
          <p:cNvSpPr/>
          <p:nvPr/>
        </p:nvSpPr>
        <p:spPr>
          <a:xfrm flipH="1">
            <a:off x="8781128" y="2314665"/>
            <a:ext cx="1777823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2" y="0"/>
                </a:lnTo>
                <a:lnTo>
                  <a:pt x="3519512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F23BC46E-BD95-F7F6-8DFA-9E634D088A31}"/>
              </a:ext>
            </a:extLst>
          </p:cNvPr>
          <p:cNvSpPr/>
          <p:nvPr/>
        </p:nvSpPr>
        <p:spPr>
          <a:xfrm>
            <a:off x="740201" y="2314665"/>
            <a:ext cx="1723791" cy="3307579"/>
          </a:xfrm>
          <a:custGeom>
            <a:avLst/>
            <a:gdLst/>
            <a:ahLst/>
            <a:cxnLst/>
            <a:rect l="l" t="t" r="r" b="b"/>
            <a:pathLst>
              <a:path w="3519511" h="6547933">
                <a:moveTo>
                  <a:pt x="0" y="0"/>
                </a:moveTo>
                <a:lnTo>
                  <a:pt x="3519512" y="0"/>
                </a:lnTo>
                <a:lnTo>
                  <a:pt x="3519512" y="6547933"/>
                </a:lnTo>
                <a:lnTo>
                  <a:pt x="0" y="6547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6C1929-4543-ADB9-F00F-50441B2747E8}"/>
              </a:ext>
            </a:extLst>
          </p:cNvPr>
          <p:cNvSpPr txBox="1"/>
          <p:nvPr/>
        </p:nvSpPr>
        <p:spPr>
          <a:xfrm>
            <a:off x="569423" y="2062829"/>
            <a:ext cx="5401072" cy="143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Reduced points CAO offers </a:t>
            </a: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the participating colleges provided you meet the minimum entry requirements.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14101-59D8-9C51-5537-3188424FB3FD}"/>
              </a:ext>
            </a:extLst>
          </p:cNvPr>
          <p:cNvSpPr txBox="1"/>
          <p:nvPr/>
        </p:nvSpPr>
        <p:spPr>
          <a:xfrm>
            <a:off x="569422" y="3850585"/>
            <a:ext cx="5729966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2000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Post-entry supports </a:t>
            </a:r>
            <a:r>
              <a:rPr lang="en-IE" sz="200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such as financial, academic, social and personal.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F33B6-3A47-AE9A-31E0-55176F3835D8}"/>
              </a:ext>
            </a:extLst>
          </p:cNvPr>
          <p:cNvSpPr/>
          <p:nvPr/>
        </p:nvSpPr>
        <p:spPr>
          <a:xfrm>
            <a:off x="569422" y="781429"/>
            <a:ext cx="5001690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Why apply to HEAR?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27540CC-DE75-C5A6-8D99-0B1398B8D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9EAE05-2024-7B5F-001A-2A2654D7D1D1}"/>
              </a:ext>
            </a:extLst>
          </p:cNvPr>
          <p:cNvSpPr/>
          <p:nvPr/>
        </p:nvSpPr>
        <p:spPr>
          <a:xfrm>
            <a:off x="789802" y="2055670"/>
            <a:ext cx="106123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Reduced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An example: If the Leaving Certificate points for a course are 366 points, an eligible HEAR applicant could be offered a place with a lower points score e.g. 356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Applicants need to meet entry and programme requirements to be considered for a HEAR reduced points offer.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overall number of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number of reserved HEAR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number of HEAR eligible applicants competing for these reserved places.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E" dirty="0"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reduction in points for HEAR places can vary every year.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C4677-E00B-DD63-BD62-D8FE3016EBAF}"/>
              </a:ext>
            </a:extLst>
          </p:cNvPr>
          <p:cNvSpPr/>
          <p:nvPr/>
        </p:nvSpPr>
        <p:spPr>
          <a:xfrm>
            <a:off x="789802" y="844061"/>
            <a:ext cx="3775393" cy="842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Benefits of HEAR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71A828-80A6-9249-317D-EE68A858B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8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4934FA-1A05-90C2-E437-22847FD8B072}"/>
              </a:ext>
            </a:extLst>
          </p:cNvPr>
          <p:cNvSpPr/>
          <p:nvPr/>
        </p:nvSpPr>
        <p:spPr>
          <a:xfrm>
            <a:off x="845488" y="785838"/>
            <a:ext cx="8614663" cy="84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36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HEAR Indicators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6A044-2C4F-A4DD-4EB9-66DC97D1834C}"/>
              </a:ext>
            </a:extLst>
          </p:cNvPr>
          <p:cNvSpPr txBox="1"/>
          <p:nvPr/>
        </p:nvSpPr>
        <p:spPr>
          <a:xfrm>
            <a:off x="845488" y="1957072"/>
            <a:ext cx="10501024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Was your household income on or below €46,790 in 2023?</a:t>
            </a:r>
          </a:p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 you or your family have a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Medical Card/GP Visit Card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Did your parents/guardians receive a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means-tested social welfare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payment for at least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26 weeks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Is your parents’ or guardians’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employment status under-represented 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in Higher Education? </a:t>
            </a:r>
          </a:p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Have you attended a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DEIS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second level school for five years?</a:t>
            </a:r>
          </a:p>
          <a:p>
            <a:pPr marL="342900" indent="-3429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Do you live in an </a:t>
            </a:r>
            <a:r>
              <a:rPr lang="en-IE" b="1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area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of concentrated disadvantage?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634E6F-AA12-FB4D-8DE4-650521CF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3A3E7C-7AAF-3BCD-0B6B-8638A1572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19798"/>
            <a:ext cx="9144000" cy="1655762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en-IE" dirty="0">
                <a:highlight>
                  <a:srgbClr val="E4E51B"/>
                </a:highlight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You must meet the HEAR income limit plus the right combination of 2 other indicators to be eligible</a:t>
            </a:r>
          </a:p>
          <a:p>
            <a:pPr marL="0" indent="0">
              <a:buNone/>
            </a:pPr>
            <a:endParaRPr lang="en-US" sz="3200" dirty="0">
              <a:highlight>
                <a:srgbClr val="E4E51B"/>
              </a:highlight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F7E91F-258A-FB40-B927-0951C35D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7FFCE-C3BE-4029-29D8-379EBC672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89" y="2410414"/>
            <a:ext cx="6964621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AD1F0C-0098-AEF0-2F18-B1CCB9DA8583}"/>
              </a:ext>
            </a:extLst>
          </p:cNvPr>
          <p:cNvSpPr txBox="1"/>
          <p:nvPr/>
        </p:nvSpPr>
        <p:spPr>
          <a:xfrm>
            <a:off x="4714565" y="1852739"/>
            <a:ext cx="6632644" cy="298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Apply to CAO at www.cao.ie by 1 February 2025.</a:t>
            </a:r>
          </a:p>
          <a:p>
            <a:pPr marL="365125" indent="-365125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Review your HEAR Handbook with your parents or guardians.</a:t>
            </a:r>
          </a:p>
          <a:p>
            <a:pPr marL="365125" indent="-365125">
              <a:lnSpc>
                <a:spcPct val="150000"/>
              </a:lnSpc>
              <a:spcBef>
                <a:spcPct val="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3.  Complete all elements of the online HEAR application form by 17:00 on 1 March 2025.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4.  Submit </a:t>
            </a:r>
            <a:r>
              <a:rPr lang="en-IE" u="sng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clear copies</a:t>
            </a:r>
            <a:r>
              <a:rPr lang="en-IE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of supporting documents requested on your checklist to CAO by 15 March 2025.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F4ED9-0B9C-1D1F-95EF-A87D1B185E06}"/>
              </a:ext>
            </a:extLst>
          </p:cNvPr>
          <p:cNvSpPr/>
          <p:nvPr/>
        </p:nvSpPr>
        <p:spPr>
          <a:xfrm>
            <a:off x="4802276" y="775480"/>
            <a:ext cx="3863558" cy="926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How do I apply?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0A5682-D327-ADF9-FA34-DEE3DFFE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10345591" y="6171772"/>
            <a:ext cx="1606290" cy="559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CC658-74D1-76BB-E15E-7B22FFC2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3" y="502864"/>
            <a:ext cx="3802790" cy="53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72091"/>
      </p:ext>
    </p:extLst>
  </p:cSld>
  <p:clrMapOvr>
    <a:masterClrMapping/>
  </p:clrMapOvr>
</p:sld>
</file>

<file path=ppt/theme/theme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1593</Words>
  <Application>Microsoft Macintosh PowerPoint</Application>
  <PresentationFormat>Widescreen</PresentationFormat>
  <Paragraphs>191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32</vt:i4>
      </vt:variant>
    </vt:vector>
  </HeadingPairs>
  <TitlesOfParts>
    <vt:vector size="66" baseType="lpstr">
      <vt:lpstr>Aptos</vt:lpstr>
      <vt:lpstr>Aptos Display</vt:lpstr>
      <vt:lpstr>Arial</vt:lpstr>
      <vt:lpstr>Arial Black</vt:lpstr>
      <vt:lpstr>Helvetica</vt:lpstr>
      <vt:lpstr>Helvetica Light</vt:lpstr>
      <vt:lpstr>Myriad Pro</vt:lpstr>
      <vt:lpstr>Tahoma</vt:lpstr>
      <vt:lpstr>13_Custom Design</vt:lpstr>
      <vt:lpstr>Custom Design</vt:lpstr>
      <vt:lpstr>12_Custom Design</vt:lpstr>
      <vt:lpstr>20_Custom Design</vt:lpstr>
      <vt:lpstr>15_Custom Design</vt:lpstr>
      <vt:lpstr>1_Custom Design</vt:lpstr>
      <vt:lpstr>14_Custom Design</vt:lpstr>
      <vt:lpstr>4_Custom Design</vt:lpstr>
      <vt:lpstr>18_Custom Design</vt:lpstr>
      <vt:lpstr>19_Custom Design</vt:lpstr>
      <vt:lpstr>3_Custom Design</vt:lpstr>
      <vt:lpstr>11_Custom Design</vt:lpstr>
      <vt:lpstr>16_Custom Design</vt:lpstr>
      <vt:lpstr>24_Custom Design</vt:lpstr>
      <vt:lpstr>25_Custom Design</vt:lpstr>
      <vt:lpstr>22_Custom Design</vt:lpstr>
      <vt:lpstr>5_Custom Design</vt:lpstr>
      <vt:lpstr>21_Custom Design</vt:lpstr>
      <vt:lpstr>6_Custom Design</vt:lpstr>
      <vt:lpstr>7_Custom Design</vt:lpstr>
      <vt:lpstr>8_Custom Design</vt:lpstr>
      <vt:lpstr>10_Custom Design</vt:lpstr>
      <vt:lpstr>23_Custom Design</vt:lpstr>
      <vt:lpstr>26_Custom Design</vt:lpstr>
      <vt:lpstr>27_Custom Design</vt:lpstr>
      <vt:lpstr>9_Custom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Bruton</dc:creator>
  <cp:lastModifiedBy>Andrea Bruton</cp:lastModifiedBy>
  <cp:revision>37</cp:revision>
  <dcterms:created xsi:type="dcterms:W3CDTF">2024-09-22T14:39:34Z</dcterms:created>
  <dcterms:modified xsi:type="dcterms:W3CDTF">2024-10-07T16:43:42Z</dcterms:modified>
</cp:coreProperties>
</file>