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4"/>
  </p:notesMasterIdLst>
  <p:sldIdLst>
    <p:sldId id="256" r:id="rId2"/>
    <p:sldId id="258" r:id="rId3"/>
    <p:sldId id="257" r:id="rId4"/>
    <p:sldId id="262" r:id="rId5"/>
    <p:sldId id="269" r:id="rId6"/>
    <p:sldId id="261" r:id="rId7"/>
    <p:sldId id="264" r:id="rId8"/>
    <p:sldId id="265" r:id="rId9"/>
    <p:sldId id="266" r:id="rId10"/>
    <p:sldId id="267" r:id="rId11"/>
    <p:sldId id="268" r:id="rId12"/>
    <p:sldId id="270" r:id="rId13"/>
    <p:sldId id="271" r:id="rId14"/>
    <p:sldId id="291" r:id="rId15"/>
    <p:sldId id="272" r:id="rId16"/>
    <p:sldId id="273" r:id="rId17"/>
    <p:sldId id="274" r:id="rId18"/>
    <p:sldId id="275" r:id="rId19"/>
    <p:sldId id="276" r:id="rId20"/>
    <p:sldId id="277" r:id="rId21"/>
    <p:sldId id="278" r:id="rId22"/>
    <p:sldId id="279" r:id="rId23"/>
    <p:sldId id="280" r:id="rId24"/>
    <p:sldId id="281" r:id="rId25"/>
    <p:sldId id="282" r:id="rId26"/>
    <p:sldId id="283" r:id="rId27"/>
    <p:sldId id="284" r:id="rId28"/>
    <p:sldId id="285" r:id="rId29"/>
    <p:sldId id="286" r:id="rId30"/>
    <p:sldId id="288" r:id="rId31"/>
    <p:sldId id="289" r:id="rId32"/>
    <p:sldId id="290" r:id="rId3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83"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F4B37"/>
    <a:srgbClr val="C4EBFF"/>
    <a:srgbClr val="B3EFFB"/>
    <a:srgbClr val="B1EFFF"/>
    <a:srgbClr val="79F5FF"/>
    <a:srgbClr val="FDD4CC"/>
    <a:srgbClr val="DFC6C1"/>
    <a:srgbClr val="5FC9FB"/>
    <a:srgbClr val="95EBFB"/>
    <a:srgbClr val="68B3B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outlineView">
  <p:normalViewPr showOutlineIcons="0">
    <p:restoredLeft sz="34638" autoAdjust="0"/>
    <p:restoredTop sz="86432" autoAdjust="0"/>
  </p:normalViewPr>
  <p:slideViewPr>
    <p:cSldViewPr snapToGrid="0" snapToObjects="1" showGuides="1">
      <p:cViewPr varScale="1">
        <p:scale>
          <a:sx n="69" d="100"/>
          <a:sy n="69" d="100"/>
        </p:scale>
        <p:origin x="84" y="582"/>
      </p:cViewPr>
      <p:guideLst>
        <p:guide orient="horz" pos="2183"/>
        <p:guide pos="3840"/>
      </p:guideLst>
    </p:cSldViewPr>
  </p:slideViewPr>
  <p:outlineViewPr>
    <p:cViewPr>
      <p:scale>
        <a:sx n="33" d="100"/>
        <a:sy n="33" d="100"/>
      </p:scale>
      <p:origin x="0" y="-1152"/>
    </p:cViewPr>
  </p:outlin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BAEA87D-9F1E-7345-96D4-43D383D5A217}" type="datetimeFigureOut">
              <a:rPr lang="en-US" smtClean="0"/>
              <a:t>9/8/2026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D9EC6D-8452-D74A-A390-B4D5E027EC36}" type="slidenum">
              <a:rPr lang="en-US" smtClean="0"/>
              <a:t>‹#›</a:t>
            </a:fld>
            <a:endParaRPr lang="en-US" dirty="0"/>
          </a:p>
        </p:txBody>
      </p:sp>
    </p:spTree>
    <p:extLst>
      <p:ext uri="{BB962C8B-B14F-4D97-AF65-F5344CB8AC3E}">
        <p14:creationId xmlns:p14="http://schemas.microsoft.com/office/powerpoint/2010/main" val="8260320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A6D9EC6D-8452-D74A-A390-B4D5E027EC36}" type="slidenum">
              <a:rPr lang="en-US" smtClean="0"/>
              <a:t>3</a:t>
            </a:fld>
            <a:endParaRPr lang="en-US" dirty="0"/>
          </a:p>
        </p:txBody>
      </p:sp>
    </p:spTree>
    <p:extLst>
      <p:ext uri="{BB962C8B-B14F-4D97-AF65-F5344CB8AC3E}">
        <p14:creationId xmlns:p14="http://schemas.microsoft.com/office/powerpoint/2010/main" val="67016848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A6D9EC6D-8452-D74A-A390-B4D5E027EC36}" type="slidenum">
              <a:rPr lang="en-US" smtClean="0"/>
              <a:t>16</a:t>
            </a:fld>
            <a:endParaRPr lang="en-US" dirty="0"/>
          </a:p>
        </p:txBody>
      </p:sp>
    </p:spTree>
    <p:extLst>
      <p:ext uri="{BB962C8B-B14F-4D97-AF65-F5344CB8AC3E}">
        <p14:creationId xmlns:p14="http://schemas.microsoft.com/office/powerpoint/2010/main" val="342221893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13" name="Picture 1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1" cy="5672106"/>
          </a:xfrm>
          <a:prstGeom prst="rect">
            <a:avLst/>
          </a:prstGeom>
        </p:spPr>
      </p:pic>
      <p:sp>
        <p:nvSpPr>
          <p:cNvPr id="14" name="Rectangle 13"/>
          <p:cNvSpPr/>
          <p:nvPr userDrawn="1"/>
        </p:nvSpPr>
        <p:spPr>
          <a:xfrm>
            <a:off x="0" y="4676172"/>
            <a:ext cx="12192000" cy="1063956"/>
          </a:xfrm>
          <a:prstGeom prst="rect">
            <a:avLst/>
          </a:prstGeom>
          <a:solidFill>
            <a:srgbClr val="DF4B37">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
          <p:cNvSpPr/>
          <p:nvPr userDrawn="1"/>
        </p:nvSpPr>
        <p:spPr>
          <a:xfrm>
            <a:off x="0" y="5141899"/>
            <a:ext cx="12192000" cy="1716101"/>
          </a:xfrm>
          <a:custGeom>
            <a:avLst/>
            <a:gdLst>
              <a:gd name="connsiteX0" fmla="*/ 0 w 12192000"/>
              <a:gd name="connsiteY0" fmla="*/ 0 h 1713123"/>
              <a:gd name="connsiteX1" fmla="*/ 12192000 w 12192000"/>
              <a:gd name="connsiteY1" fmla="*/ 0 h 1713123"/>
              <a:gd name="connsiteX2" fmla="*/ 12192000 w 12192000"/>
              <a:gd name="connsiteY2" fmla="*/ 1713123 h 1713123"/>
              <a:gd name="connsiteX3" fmla="*/ 0 w 12192000"/>
              <a:gd name="connsiteY3" fmla="*/ 1713123 h 1713123"/>
              <a:gd name="connsiteX4" fmla="*/ 0 w 12192000"/>
              <a:gd name="connsiteY4" fmla="*/ 0 h 1713123"/>
              <a:gd name="connsiteX0" fmla="*/ 0 w 12192000"/>
              <a:gd name="connsiteY0" fmla="*/ 2978 h 1716101"/>
              <a:gd name="connsiteX1" fmla="*/ 473725 w 12192000"/>
              <a:gd name="connsiteY1" fmla="*/ 0 h 1716101"/>
              <a:gd name="connsiteX2" fmla="*/ 12192000 w 12192000"/>
              <a:gd name="connsiteY2" fmla="*/ 2978 h 1716101"/>
              <a:gd name="connsiteX3" fmla="*/ 12192000 w 12192000"/>
              <a:gd name="connsiteY3" fmla="*/ 1716101 h 1716101"/>
              <a:gd name="connsiteX4" fmla="*/ 0 w 12192000"/>
              <a:gd name="connsiteY4" fmla="*/ 1716101 h 1716101"/>
              <a:gd name="connsiteX5" fmla="*/ 0 w 12192000"/>
              <a:gd name="connsiteY5" fmla="*/ 2978 h 1716101"/>
              <a:gd name="connsiteX0" fmla="*/ 0 w 12192000"/>
              <a:gd name="connsiteY0" fmla="*/ 2978 h 1716101"/>
              <a:gd name="connsiteX1" fmla="*/ 473725 w 12192000"/>
              <a:gd name="connsiteY1" fmla="*/ 0 h 1716101"/>
              <a:gd name="connsiteX2" fmla="*/ 1220618 w 12192000"/>
              <a:gd name="connsiteY2" fmla="*/ 7276 h 1716101"/>
              <a:gd name="connsiteX3" fmla="*/ 12192000 w 12192000"/>
              <a:gd name="connsiteY3" fmla="*/ 2978 h 1716101"/>
              <a:gd name="connsiteX4" fmla="*/ 12192000 w 12192000"/>
              <a:gd name="connsiteY4" fmla="*/ 1716101 h 1716101"/>
              <a:gd name="connsiteX5" fmla="*/ 0 w 12192000"/>
              <a:gd name="connsiteY5" fmla="*/ 1716101 h 1716101"/>
              <a:gd name="connsiteX6" fmla="*/ 0 w 12192000"/>
              <a:gd name="connsiteY6" fmla="*/ 2978 h 1716101"/>
              <a:gd name="connsiteX0" fmla="*/ 0 w 12192000"/>
              <a:gd name="connsiteY0" fmla="*/ 2978 h 1716101"/>
              <a:gd name="connsiteX1" fmla="*/ 473725 w 12192000"/>
              <a:gd name="connsiteY1" fmla="*/ 0 h 1716101"/>
              <a:gd name="connsiteX2" fmla="*/ 850605 w 12192000"/>
              <a:gd name="connsiteY2" fmla="*/ 373036 h 1716101"/>
              <a:gd name="connsiteX3" fmla="*/ 1220618 w 12192000"/>
              <a:gd name="connsiteY3" fmla="*/ 7276 h 1716101"/>
              <a:gd name="connsiteX4" fmla="*/ 12192000 w 12192000"/>
              <a:gd name="connsiteY4" fmla="*/ 2978 h 1716101"/>
              <a:gd name="connsiteX5" fmla="*/ 12192000 w 12192000"/>
              <a:gd name="connsiteY5" fmla="*/ 1716101 h 1716101"/>
              <a:gd name="connsiteX6" fmla="*/ 0 w 12192000"/>
              <a:gd name="connsiteY6" fmla="*/ 1716101 h 1716101"/>
              <a:gd name="connsiteX7" fmla="*/ 0 w 12192000"/>
              <a:gd name="connsiteY7" fmla="*/ 2978 h 1716101"/>
              <a:gd name="connsiteX0" fmla="*/ 0 w 12192000"/>
              <a:gd name="connsiteY0" fmla="*/ 2978 h 1716101"/>
              <a:gd name="connsiteX1" fmla="*/ 473725 w 12192000"/>
              <a:gd name="connsiteY1" fmla="*/ 0 h 1716101"/>
              <a:gd name="connsiteX2" fmla="*/ 850605 w 12192000"/>
              <a:gd name="connsiteY2" fmla="*/ 373036 h 1716101"/>
              <a:gd name="connsiteX3" fmla="*/ 1220618 w 12192000"/>
              <a:gd name="connsiteY3" fmla="*/ 7276 h 1716101"/>
              <a:gd name="connsiteX4" fmla="*/ 12192000 w 12192000"/>
              <a:gd name="connsiteY4" fmla="*/ 2978 h 1716101"/>
              <a:gd name="connsiteX5" fmla="*/ 12192000 w 12192000"/>
              <a:gd name="connsiteY5" fmla="*/ 1716101 h 1716101"/>
              <a:gd name="connsiteX6" fmla="*/ 0 w 12192000"/>
              <a:gd name="connsiteY6" fmla="*/ 1716101 h 1716101"/>
              <a:gd name="connsiteX7" fmla="*/ 0 w 12192000"/>
              <a:gd name="connsiteY7" fmla="*/ 2978 h 1716101"/>
              <a:gd name="connsiteX0" fmla="*/ 0 w 12192000"/>
              <a:gd name="connsiteY0" fmla="*/ 2978 h 1716101"/>
              <a:gd name="connsiteX1" fmla="*/ 473725 w 12192000"/>
              <a:gd name="connsiteY1" fmla="*/ 0 h 1716101"/>
              <a:gd name="connsiteX2" fmla="*/ 850605 w 12192000"/>
              <a:gd name="connsiteY2" fmla="*/ 373036 h 1716101"/>
              <a:gd name="connsiteX3" fmla="*/ 1220618 w 12192000"/>
              <a:gd name="connsiteY3" fmla="*/ 7276 h 1716101"/>
              <a:gd name="connsiteX4" fmla="*/ 12192000 w 12192000"/>
              <a:gd name="connsiteY4" fmla="*/ 2978 h 1716101"/>
              <a:gd name="connsiteX5" fmla="*/ 12192000 w 12192000"/>
              <a:gd name="connsiteY5" fmla="*/ 1716101 h 1716101"/>
              <a:gd name="connsiteX6" fmla="*/ 0 w 12192000"/>
              <a:gd name="connsiteY6" fmla="*/ 1716101 h 1716101"/>
              <a:gd name="connsiteX7" fmla="*/ 0 w 12192000"/>
              <a:gd name="connsiteY7" fmla="*/ 2978 h 17161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1716101">
                <a:moveTo>
                  <a:pt x="0" y="2978"/>
                </a:moveTo>
                <a:cubicBezTo>
                  <a:pt x="157908" y="-1687"/>
                  <a:pt x="315817" y="4665"/>
                  <a:pt x="473725" y="0"/>
                </a:cubicBezTo>
                <a:cubicBezTo>
                  <a:pt x="732613" y="274619"/>
                  <a:pt x="578958" y="111177"/>
                  <a:pt x="850605" y="373036"/>
                </a:cubicBezTo>
                <a:lnTo>
                  <a:pt x="1220618" y="7276"/>
                </a:lnTo>
                <a:lnTo>
                  <a:pt x="12192000" y="2978"/>
                </a:lnTo>
                <a:lnTo>
                  <a:pt x="12192000" y="1716101"/>
                </a:lnTo>
                <a:lnTo>
                  <a:pt x="0" y="1716101"/>
                </a:lnTo>
                <a:lnTo>
                  <a:pt x="0" y="2978"/>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TextBox 15"/>
          <p:cNvSpPr txBox="1"/>
          <p:nvPr userDrawn="1"/>
        </p:nvSpPr>
        <p:spPr>
          <a:xfrm>
            <a:off x="528809" y="1156773"/>
            <a:ext cx="4395730" cy="2336024"/>
          </a:xfrm>
          <a:prstGeom prst="rect">
            <a:avLst/>
          </a:prstGeom>
          <a:noFill/>
        </p:spPr>
        <p:txBody>
          <a:bodyPr wrap="square" rtlCol="0">
            <a:spAutoFit/>
          </a:bodyPr>
          <a:lstStyle/>
          <a:p>
            <a:pPr>
              <a:lnSpc>
                <a:spcPct val="80000"/>
              </a:lnSpc>
            </a:pPr>
            <a:r>
              <a:rPr lang="en-US" sz="8800" b="1" dirty="0">
                <a:solidFill>
                  <a:schemeClr val="bg1"/>
                </a:solidFill>
              </a:rPr>
              <a:t>Applying</a:t>
            </a:r>
          </a:p>
          <a:p>
            <a:pPr>
              <a:lnSpc>
                <a:spcPct val="80000"/>
              </a:lnSpc>
            </a:pPr>
            <a:r>
              <a:rPr lang="en-US" sz="8800" b="1" dirty="0">
                <a:solidFill>
                  <a:schemeClr val="bg1"/>
                </a:solidFill>
              </a:rPr>
              <a:t>to</a:t>
            </a:r>
            <a:r>
              <a:rPr lang="en-US" sz="8800" b="1" baseline="0" dirty="0">
                <a:solidFill>
                  <a:schemeClr val="bg1"/>
                </a:solidFill>
              </a:rPr>
              <a:t> CAO</a:t>
            </a:r>
            <a:endParaRPr lang="en-US" sz="8800" b="1" dirty="0">
              <a:solidFill>
                <a:schemeClr val="bg1"/>
              </a:solidFill>
            </a:endParaRPr>
          </a:p>
        </p:txBody>
      </p:sp>
      <p:pic>
        <p:nvPicPr>
          <p:cNvPr id="17" name="Picture 16"/>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295667" y="5446365"/>
            <a:ext cx="1438656" cy="1051560"/>
          </a:xfrm>
          <a:prstGeom prst="rect">
            <a:avLst/>
          </a:prstGeom>
        </p:spPr>
      </p:pic>
      <p:pic>
        <p:nvPicPr>
          <p:cNvPr id="18" name="Picture 17"/>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668596" y="5751703"/>
            <a:ext cx="2962656" cy="390144"/>
          </a:xfrm>
          <a:prstGeom prst="rect">
            <a:avLst/>
          </a:prstGeom>
        </p:spPr>
      </p:pic>
    </p:spTree>
    <p:extLst>
      <p:ext uri="{BB962C8B-B14F-4D97-AF65-F5344CB8AC3E}">
        <p14:creationId xmlns:p14="http://schemas.microsoft.com/office/powerpoint/2010/main" val="13792833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BAA05B4-D931-F749-8A5D-136594B8E350}" type="datetimeFigureOut">
              <a:rPr lang="en-US" smtClean="0"/>
              <a:t>9/8/2026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91D5AC5-0D8F-954A-8D6C-D9061AE9ABF1}" type="slidenum">
              <a:rPr lang="en-US" smtClean="0"/>
              <a:t>‹#›</a:t>
            </a:fld>
            <a:endParaRPr lang="en-US" dirty="0"/>
          </a:p>
        </p:txBody>
      </p:sp>
    </p:spTree>
    <p:extLst>
      <p:ext uri="{BB962C8B-B14F-4D97-AF65-F5344CB8AC3E}">
        <p14:creationId xmlns:p14="http://schemas.microsoft.com/office/powerpoint/2010/main" val="1505800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BAA05B4-D931-F749-8A5D-136594B8E350}" type="datetimeFigureOut">
              <a:rPr lang="en-US" smtClean="0"/>
              <a:t>9/8/2026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91D5AC5-0D8F-954A-8D6C-D9061AE9ABF1}" type="slidenum">
              <a:rPr lang="en-US" smtClean="0"/>
              <a:t>‹#›</a:t>
            </a:fld>
            <a:endParaRPr lang="en-US" dirty="0"/>
          </a:p>
        </p:txBody>
      </p:sp>
    </p:spTree>
    <p:extLst>
      <p:ext uri="{BB962C8B-B14F-4D97-AF65-F5344CB8AC3E}">
        <p14:creationId xmlns:p14="http://schemas.microsoft.com/office/powerpoint/2010/main" val="106306334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BAA05B4-D931-F749-8A5D-136594B8E350}" type="datetimeFigureOut">
              <a:rPr lang="en-US" smtClean="0"/>
              <a:t>9/8/2026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91D5AC5-0D8F-954A-8D6C-D9061AE9ABF1}" type="slidenum">
              <a:rPr lang="en-US" smtClean="0"/>
              <a:t>‹#›</a:t>
            </a:fld>
            <a:endParaRPr lang="en-US" dirty="0"/>
          </a:p>
        </p:txBody>
      </p:sp>
    </p:spTree>
    <p:extLst>
      <p:ext uri="{BB962C8B-B14F-4D97-AF65-F5344CB8AC3E}">
        <p14:creationId xmlns:p14="http://schemas.microsoft.com/office/powerpoint/2010/main" val="19891296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14" name="Rectangle 13"/>
          <p:cNvSpPr/>
          <p:nvPr userDrawn="1"/>
        </p:nvSpPr>
        <p:spPr>
          <a:xfrm>
            <a:off x="0" y="0"/>
            <a:ext cx="12192000" cy="5740128"/>
          </a:xfrm>
          <a:prstGeom prst="rect">
            <a:avLst/>
          </a:prstGeom>
          <a:solidFill>
            <a:srgbClr val="DF4B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
          <p:cNvSpPr/>
          <p:nvPr userDrawn="1"/>
        </p:nvSpPr>
        <p:spPr>
          <a:xfrm>
            <a:off x="0" y="4425746"/>
            <a:ext cx="12192000" cy="1716101"/>
          </a:xfrm>
          <a:custGeom>
            <a:avLst/>
            <a:gdLst>
              <a:gd name="connsiteX0" fmla="*/ 0 w 12192000"/>
              <a:gd name="connsiteY0" fmla="*/ 0 h 1713123"/>
              <a:gd name="connsiteX1" fmla="*/ 12192000 w 12192000"/>
              <a:gd name="connsiteY1" fmla="*/ 0 h 1713123"/>
              <a:gd name="connsiteX2" fmla="*/ 12192000 w 12192000"/>
              <a:gd name="connsiteY2" fmla="*/ 1713123 h 1713123"/>
              <a:gd name="connsiteX3" fmla="*/ 0 w 12192000"/>
              <a:gd name="connsiteY3" fmla="*/ 1713123 h 1713123"/>
              <a:gd name="connsiteX4" fmla="*/ 0 w 12192000"/>
              <a:gd name="connsiteY4" fmla="*/ 0 h 1713123"/>
              <a:gd name="connsiteX0" fmla="*/ 0 w 12192000"/>
              <a:gd name="connsiteY0" fmla="*/ 2978 h 1716101"/>
              <a:gd name="connsiteX1" fmla="*/ 473725 w 12192000"/>
              <a:gd name="connsiteY1" fmla="*/ 0 h 1716101"/>
              <a:gd name="connsiteX2" fmla="*/ 12192000 w 12192000"/>
              <a:gd name="connsiteY2" fmla="*/ 2978 h 1716101"/>
              <a:gd name="connsiteX3" fmla="*/ 12192000 w 12192000"/>
              <a:gd name="connsiteY3" fmla="*/ 1716101 h 1716101"/>
              <a:gd name="connsiteX4" fmla="*/ 0 w 12192000"/>
              <a:gd name="connsiteY4" fmla="*/ 1716101 h 1716101"/>
              <a:gd name="connsiteX5" fmla="*/ 0 w 12192000"/>
              <a:gd name="connsiteY5" fmla="*/ 2978 h 1716101"/>
              <a:gd name="connsiteX0" fmla="*/ 0 w 12192000"/>
              <a:gd name="connsiteY0" fmla="*/ 2978 h 1716101"/>
              <a:gd name="connsiteX1" fmla="*/ 473725 w 12192000"/>
              <a:gd name="connsiteY1" fmla="*/ 0 h 1716101"/>
              <a:gd name="connsiteX2" fmla="*/ 1220618 w 12192000"/>
              <a:gd name="connsiteY2" fmla="*/ 7276 h 1716101"/>
              <a:gd name="connsiteX3" fmla="*/ 12192000 w 12192000"/>
              <a:gd name="connsiteY3" fmla="*/ 2978 h 1716101"/>
              <a:gd name="connsiteX4" fmla="*/ 12192000 w 12192000"/>
              <a:gd name="connsiteY4" fmla="*/ 1716101 h 1716101"/>
              <a:gd name="connsiteX5" fmla="*/ 0 w 12192000"/>
              <a:gd name="connsiteY5" fmla="*/ 1716101 h 1716101"/>
              <a:gd name="connsiteX6" fmla="*/ 0 w 12192000"/>
              <a:gd name="connsiteY6" fmla="*/ 2978 h 1716101"/>
              <a:gd name="connsiteX0" fmla="*/ 0 w 12192000"/>
              <a:gd name="connsiteY0" fmla="*/ 2978 h 1716101"/>
              <a:gd name="connsiteX1" fmla="*/ 473725 w 12192000"/>
              <a:gd name="connsiteY1" fmla="*/ 0 h 1716101"/>
              <a:gd name="connsiteX2" fmla="*/ 850605 w 12192000"/>
              <a:gd name="connsiteY2" fmla="*/ 373036 h 1716101"/>
              <a:gd name="connsiteX3" fmla="*/ 1220618 w 12192000"/>
              <a:gd name="connsiteY3" fmla="*/ 7276 h 1716101"/>
              <a:gd name="connsiteX4" fmla="*/ 12192000 w 12192000"/>
              <a:gd name="connsiteY4" fmla="*/ 2978 h 1716101"/>
              <a:gd name="connsiteX5" fmla="*/ 12192000 w 12192000"/>
              <a:gd name="connsiteY5" fmla="*/ 1716101 h 1716101"/>
              <a:gd name="connsiteX6" fmla="*/ 0 w 12192000"/>
              <a:gd name="connsiteY6" fmla="*/ 1716101 h 1716101"/>
              <a:gd name="connsiteX7" fmla="*/ 0 w 12192000"/>
              <a:gd name="connsiteY7" fmla="*/ 2978 h 1716101"/>
              <a:gd name="connsiteX0" fmla="*/ 0 w 12192000"/>
              <a:gd name="connsiteY0" fmla="*/ 2978 h 1716101"/>
              <a:gd name="connsiteX1" fmla="*/ 473725 w 12192000"/>
              <a:gd name="connsiteY1" fmla="*/ 0 h 1716101"/>
              <a:gd name="connsiteX2" fmla="*/ 850605 w 12192000"/>
              <a:gd name="connsiteY2" fmla="*/ 373036 h 1716101"/>
              <a:gd name="connsiteX3" fmla="*/ 1220618 w 12192000"/>
              <a:gd name="connsiteY3" fmla="*/ 7276 h 1716101"/>
              <a:gd name="connsiteX4" fmla="*/ 12192000 w 12192000"/>
              <a:gd name="connsiteY4" fmla="*/ 2978 h 1716101"/>
              <a:gd name="connsiteX5" fmla="*/ 12192000 w 12192000"/>
              <a:gd name="connsiteY5" fmla="*/ 1716101 h 1716101"/>
              <a:gd name="connsiteX6" fmla="*/ 0 w 12192000"/>
              <a:gd name="connsiteY6" fmla="*/ 1716101 h 1716101"/>
              <a:gd name="connsiteX7" fmla="*/ 0 w 12192000"/>
              <a:gd name="connsiteY7" fmla="*/ 2978 h 1716101"/>
              <a:gd name="connsiteX0" fmla="*/ 0 w 12192000"/>
              <a:gd name="connsiteY0" fmla="*/ 2978 h 1716101"/>
              <a:gd name="connsiteX1" fmla="*/ 473725 w 12192000"/>
              <a:gd name="connsiteY1" fmla="*/ 0 h 1716101"/>
              <a:gd name="connsiteX2" fmla="*/ 850605 w 12192000"/>
              <a:gd name="connsiteY2" fmla="*/ 373036 h 1716101"/>
              <a:gd name="connsiteX3" fmla="*/ 1220618 w 12192000"/>
              <a:gd name="connsiteY3" fmla="*/ 7276 h 1716101"/>
              <a:gd name="connsiteX4" fmla="*/ 12192000 w 12192000"/>
              <a:gd name="connsiteY4" fmla="*/ 2978 h 1716101"/>
              <a:gd name="connsiteX5" fmla="*/ 12192000 w 12192000"/>
              <a:gd name="connsiteY5" fmla="*/ 1716101 h 1716101"/>
              <a:gd name="connsiteX6" fmla="*/ 0 w 12192000"/>
              <a:gd name="connsiteY6" fmla="*/ 1716101 h 1716101"/>
              <a:gd name="connsiteX7" fmla="*/ 0 w 12192000"/>
              <a:gd name="connsiteY7" fmla="*/ 2978 h 17161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1716101">
                <a:moveTo>
                  <a:pt x="0" y="2978"/>
                </a:moveTo>
                <a:cubicBezTo>
                  <a:pt x="157908" y="-1687"/>
                  <a:pt x="315817" y="4665"/>
                  <a:pt x="473725" y="0"/>
                </a:cubicBezTo>
                <a:cubicBezTo>
                  <a:pt x="732613" y="274619"/>
                  <a:pt x="578958" y="111177"/>
                  <a:pt x="850605" y="373036"/>
                </a:cubicBezTo>
                <a:lnTo>
                  <a:pt x="1220618" y="7276"/>
                </a:lnTo>
                <a:lnTo>
                  <a:pt x="12192000" y="2978"/>
                </a:lnTo>
                <a:lnTo>
                  <a:pt x="12192000" y="1716101"/>
                </a:lnTo>
                <a:lnTo>
                  <a:pt x="0" y="1716101"/>
                </a:lnTo>
                <a:lnTo>
                  <a:pt x="0" y="2978"/>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TextBox 15"/>
          <p:cNvSpPr txBox="1"/>
          <p:nvPr userDrawn="1"/>
        </p:nvSpPr>
        <p:spPr>
          <a:xfrm>
            <a:off x="528809" y="1156773"/>
            <a:ext cx="4395730" cy="2336024"/>
          </a:xfrm>
          <a:prstGeom prst="rect">
            <a:avLst/>
          </a:prstGeom>
          <a:noFill/>
        </p:spPr>
        <p:txBody>
          <a:bodyPr wrap="square" rtlCol="0">
            <a:spAutoFit/>
          </a:bodyPr>
          <a:lstStyle/>
          <a:p>
            <a:pPr>
              <a:lnSpc>
                <a:spcPct val="80000"/>
              </a:lnSpc>
            </a:pPr>
            <a:r>
              <a:rPr lang="en-US" sz="8800" b="1" dirty="0">
                <a:solidFill>
                  <a:schemeClr val="bg1"/>
                </a:solidFill>
              </a:rPr>
              <a:t>Appling</a:t>
            </a:r>
          </a:p>
          <a:p>
            <a:pPr>
              <a:lnSpc>
                <a:spcPct val="80000"/>
              </a:lnSpc>
            </a:pPr>
            <a:r>
              <a:rPr lang="en-US" sz="8800" b="1" dirty="0">
                <a:solidFill>
                  <a:schemeClr val="bg1"/>
                </a:solidFill>
              </a:rPr>
              <a:t>to</a:t>
            </a:r>
            <a:r>
              <a:rPr lang="en-US" sz="8800" b="1" baseline="0" dirty="0">
                <a:solidFill>
                  <a:schemeClr val="bg1"/>
                </a:solidFill>
              </a:rPr>
              <a:t> CAO</a:t>
            </a:r>
            <a:endParaRPr lang="en-US" sz="8800" b="1" dirty="0">
              <a:solidFill>
                <a:schemeClr val="bg1"/>
              </a:solidFill>
            </a:endParaRPr>
          </a:p>
        </p:txBody>
      </p:sp>
      <p:pic>
        <p:nvPicPr>
          <p:cNvPr id="17" name="Picture 1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295667" y="5446365"/>
            <a:ext cx="1438656" cy="1051560"/>
          </a:xfrm>
          <a:prstGeom prst="rect">
            <a:avLst/>
          </a:prstGeom>
        </p:spPr>
      </p:pic>
      <p:pic>
        <p:nvPicPr>
          <p:cNvPr id="18" name="Picture 17"/>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668596" y="5751703"/>
            <a:ext cx="2962656" cy="390144"/>
          </a:xfrm>
          <a:prstGeom prst="rect">
            <a:avLst/>
          </a:prstGeom>
        </p:spPr>
      </p:pic>
      <p:pic>
        <p:nvPicPr>
          <p:cNvPr id="2" name="Picture 1"/>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5292529" y="505130"/>
            <a:ext cx="5900928" cy="4547616"/>
          </a:xfrm>
          <a:prstGeom prst="rect">
            <a:avLst/>
          </a:prstGeom>
          <a:effectLst>
            <a:outerShdw blurRad="241300" dist="38100" dir="2700000" algn="tl" rotWithShape="0">
              <a:prstClr val="black">
                <a:alpha val="40000"/>
              </a:prstClr>
            </a:outerShdw>
          </a:effectLst>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grpSp>
        <p:nvGrpSpPr>
          <p:cNvPr id="22" name="Group 21"/>
          <p:cNvGrpSpPr/>
          <p:nvPr userDrawn="1"/>
        </p:nvGrpSpPr>
        <p:grpSpPr>
          <a:xfrm>
            <a:off x="0" y="0"/>
            <a:ext cx="12192000" cy="1788999"/>
            <a:chOff x="0" y="0"/>
            <a:chExt cx="12192000" cy="1788999"/>
          </a:xfrm>
        </p:grpSpPr>
        <p:grpSp>
          <p:nvGrpSpPr>
            <p:cNvPr id="21" name="Group 20"/>
            <p:cNvGrpSpPr/>
            <p:nvPr userDrawn="1"/>
          </p:nvGrpSpPr>
          <p:grpSpPr>
            <a:xfrm>
              <a:off x="0" y="0"/>
              <a:ext cx="12192000" cy="1788999"/>
              <a:chOff x="0" y="0"/>
              <a:chExt cx="12192000" cy="1788999"/>
            </a:xfrm>
          </p:grpSpPr>
          <p:sp>
            <p:nvSpPr>
              <p:cNvPr id="9" name="Rectangle 8"/>
              <p:cNvSpPr/>
              <p:nvPr userDrawn="1"/>
            </p:nvSpPr>
            <p:spPr>
              <a:xfrm>
                <a:off x="0" y="0"/>
                <a:ext cx="12192000" cy="1646238"/>
              </a:xfrm>
              <a:prstGeom prst="rect">
                <a:avLst/>
              </a:prstGeom>
              <a:solidFill>
                <a:srgbClr val="DCDD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p:cNvSpPr/>
              <p:nvPr userDrawn="1"/>
            </p:nvSpPr>
            <p:spPr>
              <a:xfrm rot="2684826">
                <a:off x="689472" y="1321700"/>
                <a:ext cx="467299" cy="467299"/>
              </a:xfrm>
              <a:prstGeom prst="rect">
                <a:avLst/>
              </a:prstGeom>
              <a:solidFill>
                <a:srgbClr val="DCDD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8" name="Rectangle 7"/>
            <p:cNvSpPr/>
            <p:nvPr userDrawn="1"/>
          </p:nvSpPr>
          <p:spPr>
            <a:xfrm>
              <a:off x="0" y="0"/>
              <a:ext cx="12192000" cy="1509311"/>
            </a:xfrm>
            <a:prstGeom prst="rect">
              <a:avLst/>
            </a:prstGeom>
            <a:solidFill>
              <a:srgbClr val="DF4B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2" name="Title 1"/>
          <p:cNvSpPr>
            <a:spLocks noGrp="1"/>
          </p:cNvSpPr>
          <p:nvPr>
            <p:ph type="title"/>
          </p:nvPr>
        </p:nvSpPr>
        <p:spPr>
          <a:xfrm>
            <a:off x="847023" y="105878"/>
            <a:ext cx="10506777" cy="1232268"/>
          </a:xfrm>
        </p:spPr>
        <p:txBody>
          <a:bodyPr>
            <a:normAutofit/>
          </a:bodyPr>
          <a:lstStyle>
            <a:lvl1pPr>
              <a:defRPr sz="3600" b="1">
                <a:solidFill>
                  <a:schemeClr val="bg1"/>
                </a:solidFill>
                <a:latin typeface="+mn-lt"/>
              </a:defRPr>
            </a:lvl1pPr>
          </a:lstStyle>
          <a:p>
            <a:r>
              <a:rPr lang="en-US" dirty="0"/>
              <a:t>Click to edit Master title style</a:t>
            </a:r>
          </a:p>
        </p:txBody>
      </p:sp>
      <p:grpSp>
        <p:nvGrpSpPr>
          <p:cNvPr id="23" name="Group 22"/>
          <p:cNvGrpSpPr/>
          <p:nvPr userDrawn="1"/>
        </p:nvGrpSpPr>
        <p:grpSpPr>
          <a:xfrm>
            <a:off x="438457" y="6306184"/>
            <a:ext cx="11309106" cy="437481"/>
            <a:chOff x="438457" y="6306184"/>
            <a:chExt cx="11309106" cy="437481"/>
          </a:xfrm>
        </p:grpSpPr>
        <p:cxnSp>
          <p:nvCxnSpPr>
            <p:cNvPr id="13" name="Straight Connector 12"/>
            <p:cNvCxnSpPr/>
            <p:nvPr userDrawn="1"/>
          </p:nvCxnSpPr>
          <p:spPr>
            <a:xfrm>
              <a:off x="438457" y="6306184"/>
              <a:ext cx="11309106" cy="0"/>
            </a:xfrm>
            <a:prstGeom prst="line">
              <a:avLst/>
            </a:prstGeom>
            <a:ln w="22225">
              <a:solidFill>
                <a:srgbClr val="DF4B37"/>
              </a:solidFill>
            </a:ln>
          </p:spPr>
          <p:style>
            <a:lnRef idx="1">
              <a:schemeClr val="accent1"/>
            </a:lnRef>
            <a:fillRef idx="0">
              <a:schemeClr val="accent1"/>
            </a:fillRef>
            <a:effectRef idx="0">
              <a:schemeClr val="accent1"/>
            </a:effectRef>
            <a:fontRef idx="minor">
              <a:schemeClr val="tx1"/>
            </a:fontRef>
          </p:style>
        </p:cxnSp>
        <p:pic>
          <p:nvPicPr>
            <p:cNvPr id="15" name="Picture 1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71508" y="6462844"/>
              <a:ext cx="1237488" cy="173736"/>
            </a:xfrm>
            <a:prstGeom prst="rect">
              <a:avLst/>
            </a:prstGeom>
          </p:spPr>
        </p:pic>
        <p:pic>
          <p:nvPicPr>
            <p:cNvPr id="16" name="Picture 15"/>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086949" y="6405337"/>
              <a:ext cx="652272" cy="338328"/>
            </a:xfrm>
            <a:prstGeom prst="rect">
              <a:avLst/>
            </a:prstGeom>
          </p:spPr>
        </p:pic>
      </p:grpSp>
      <p:sp>
        <p:nvSpPr>
          <p:cNvPr id="3" name="Content Placeholder 2"/>
          <p:cNvSpPr>
            <a:spLocks noGrp="1"/>
          </p:cNvSpPr>
          <p:nvPr>
            <p:ph idx="1"/>
          </p:nvPr>
        </p:nvSpPr>
        <p:spPr>
          <a:xfrm>
            <a:off x="924026" y="1984929"/>
            <a:ext cx="10429774" cy="4032729"/>
          </a:xfrm>
        </p:spPr>
        <p:txBody>
          <a:bodyPr lIns="36000" anchor="t" anchorCtr="0">
            <a:normAutofit/>
          </a:bodyPr>
          <a:lstStyle>
            <a:lvl1pPr marL="342900" indent="-342900">
              <a:buClr>
                <a:srgbClr val="DF4B37"/>
              </a:buClr>
              <a:buSzPct val="105000"/>
              <a:buFont typeface="Arial" charset="0"/>
              <a:buChar char="•"/>
              <a:defRPr sz="2000" b="1">
                <a:latin typeface="+mn-lt"/>
              </a:defRPr>
            </a:lvl1pPr>
            <a:lvl2pPr marL="800100" indent="-342900">
              <a:buClr>
                <a:srgbClr val="DF4B37"/>
              </a:buClr>
              <a:buFont typeface="Arial" charset="0"/>
              <a:buChar char="•"/>
              <a:defRPr sz="2000" b="1">
                <a:latin typeface="+mn-lt"/>
              </a:defRPr>
            </a:lvl2pPr>
            <a:lvl3pPr marL="1257300" indent="-342900">
              <a:buClr>
                <a:srgbClr val="DF4B37"/>
              </a:buClr>
              <a:buFont typeface="Arial" charset="0"/>
              <a:buChar char="•"/>
              <a:defRPr sz="2000" b="1">
                <a:latin typeface="+mn-lt"/>
              </a:defRPr>
            </a:lvl3pPr>
            <a:lvl4pPr marL="1657350" indent="-285750">
              <a:buClr>
                <a:srgbClr val="DF4B37"/>
              </a:buClr>
              <a:buFont typeface="Arial" charset="0"/>
              <a:buChar char="•"/>
              <a:defRPr sz="2000" b="1">
                <a:latin typeface="+mn-lt"/>
              </a:defRPr>
            </a:lvl4pPr>
            <a:lvl5pPr marL="2114550" indent="-285750">
              <a:buClr>
                <a:srgbClr val="DF4B37"/>
              </a:buClr>
              <a:buFont typeface="Arial" charset="0"/>
              <a:buChar char="•"/>
              <a:defRPr sz="2000" b="1">
                <a:latin typeface="+mn-lt"/>
              </a:defRPr>
            </a:lvl5pPr>
          </a:lstStyle>
          <a:p>
            <a:pPr lvl="0"/>
            <a:r>
              <a:rPr lang="en-US" dirty="0"/>
              <a:t>Click to edit Master text styles</a:t>
            </a:r>
          </a:p>
        </p:txBody>
      </p:sp>
    </p:spTree>
    <p:extLst>
      <p:ext uri="{BB962C8B-B14F-4D97-AF65-F5344CB8AC3E}">
        <p14:creationId xmlns:p14="http://schemas.microsoft.com/office/powerpoint/2010/main" val="16775004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BAA05B4-D931-F749-8A5D-136594B8E350}" type="datetimeFigureOut">
              <a:rPr lang="en-US" smtClean="0"/>
              <a:t>9/8/2026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91D5AC5-0D8F-954A-8D6C-D9061AE9ABF1}" type="slidenum">
              <a:rPr lang="en-US" smtClean="0"/>
              <a:t>‹#›</a:t>
            </a:fld>
            <a:endParaRPr lang="en-US" dirty="0"/>
          </a:p>
        </p:txBody>
      </p:sp>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2604273" y="6554"/>
            <a:ext cx="12192000" cy="6629400"/>
          </a:xfrm>
          <a:prstGeom prst="rect">
            <a:avLst/>
          </a:prstGeom>
        </p:spPr>
      </p:pic>
    </p:spTree>
    <p:extLst>
      <p:ext uri="{BB962C8B-B14F-4D97-AF65-F5344CB8AC3E}">
        <p14:creationId xmlns:p14="http://schemas.microsoft.com/office/powerpoint/2010/main" val="15844596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CBAA05B4-D931-F749-8A5D-136594B8E350}" type="datetimeFigureOut">
              <a:rPr lang="en-US" smtClean="0"/>
              <a:t>9/8/2026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91D5AC5-0D8F-954A-8D6C-D9061AE9ABF1}" type="slidenum">
              <a:rPr lang="en-US" smtClean="0"/>
              <a:t>‹#›</a:t>
            </a:fld>
            <a:endParaRPr lang="en-US" dirty="0"/>
          </a:p>
        </p:txBody>
      </p:sp>
    </p:spTree>
    <p:extLst>
      <p:ext uri="{BB962C8B-B14F-4D97-AF65-F5344CB8AC3E}">
        <p14:creationId xmlns:p14="http://schemas.microsoft.com/office/powerpoint/2010/main" val="12155265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CBAA05B4-D931-F749-8A5D-136594B8E350}" type="datetimeFigureOut">
              <a:rPr lang="en-US" smtClean="0"/>
              <a:t>9/8/2026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091D5AC5-0D8F-954A-8D6C-D9061AE9ABF1}" type="slidenum">
              <a:rPr lang="en-US" smtClean="0"/>
              <a:t>‹#›</a:t>
            </a:fld>
            <a:endParaRPr lang="en-US" dirty="0"/>
          </a:p>
        </p:txBody>
      </p:sp>
    </p:spTree>
    <p:extLst>
      <p:ext uri="{BB962C8B-B14F-4D97-AF65-F5344CB8AC3E}">
        <p14:creationId xmlns:p14="http://schemas.microsoft.com/office/powerpoint/2010/main" val="3420356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CBAA05B4-D931-F749-8A5D-136594B8E350}" type="datetimeFigureOut">
              <a:rPr lang="en-US" smtClean="0"/>
              <a:t>9/8/2026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091D5AC5-0D8F-954A-8D6C-D9061AE9ABF1}" type="slidenum">
              <a:rPr lang="en-US" smtClean="0"/>
              <a:t>‹#›</a:t>
            </a:fld>
            <a:endParaRPr lang="en-US" dirty="0"/>
          </a:p>
        </p:txBody>
      </p:sp>
    </p:spTree>
    <p:extLst>
      <p:ext uri="{BB962C8B-B14F-4D97-AF65-F5344CB8AC3E}">
        <p14:creationId xmlns:p14="http://schemas.microsoft.com/office/powerpoint/2010/main" val="19264931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BAA05B4-D931-F749-8A5D-136594B8E350}" type="datetimeFigureOut">
              <a:rPr lang="en-US" smtClean="0"/>
              <a:t>9/8/2026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091D5AC5-0D8F-954A-8D6C-D9061AE9ABF1}" type="slidenum">
              <a:rPr lang="en-US" smtClean="0"/>
              <a:t>‹#›</a:t>
            </a:fld>
            <a:endParaRPr lang="en-US" dirty="0"/>
          </a:p>
        </p:txBody>
      </p:sp>
    </p:spTree>
    <p:extLst>
      <p:ext uri="{BB962C8B-B14F-4D97-AF65-F5344CB8AC3E}">
        <p14:creationId xmlns:p14="http://schemas.microsoft.com/office/powerpoint/2010/main" val="9601993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BAA05B4-D931-F749-8A5D-136594B8E350}" type="datetimeFigureOut">
              <a:rPr lang="en-US" smtClean="0"/>
              <a:t>9/8/2026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91D5AC5-0D8F-954A-8D6C-D9061AE9ABF1}" type="slidenum">
              <a:rPr lang="en-US" smtClean="0"/>
              <a:t>‹#›</a:t>
            </a:fld>
            <a:endParaRPr lang="en-US" dirty="0"/>
          </a:p>
        </p:txBody>
      </p:sp>
    </p:spTree>
    <p:extLst>
      <p:ext uri="{BB962C8B-B14F-4D97-AF65-F5344CB8AC3E}">
        <p14:creationId xmlns:p14="http://schemas.microsoft.com/office/powerpoint/2010/main" val="18784023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BAA05B4-D931-F749-8A5D-136594B8E350}" type="datetimeFigureOut">
              <a:rPr lang="en-US" smtClean="0"/>
              <a:t>9/8/2026</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91D5AC5-0D8F-954A-8D6C-D9061AE9ABF1}" type="slidenum">
              <a:rPr lang="en-US" smtClean="0"/>
              <a:t>‹#›</a:t>
            </a:fld>
            <a:endParaRPr lang="en-US" dirty="0"/>
          </a:p>
        </p:txBody>
      </p:sp>
    </p:spTree>
    <p:extLst>
      <p:ext uri="{BB962C8B-B14F-4D97-AF65-F5344CB8AC3E}">
        <p14:creationId xmlns:p14="http://schemas.microsoft.com/office/powerpoint/2010/main" val="1869659071"/>
      </p:ext>
    </p:extLst>
  </p:cSld>
  <p:clrMap bg1="lt1" tx1="dk1" bg2="lt2" tx2="dk2" accent1="accent1" accent2="accent2" accent3="accent3" accent4="accent4" accent5="accent5" accent6="accent6" hlink="hlink" folHlink="folHlink"/>
  <p:sldLayoutIdLst>
    <p:sldLayoutId id="2147483649" r:id="rId1"/>
    <p:sldLayoutId id="2147483660"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18.pn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3.xml"/><Relationship Id="rId4" Type="http://schemas.openxmlformats.org/officeDocument/2006/relationships/image" Target="../media/image10.png"/></Relationships>
</file>

<file path=ppt/slides/_rels/slide30.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90D26967-FFC8-D662-6C3F-2A1830B89624}"/>
              </a:ext>
            </a:extLst>
          </p:cNvPr>
          <p:cNvSpPr>
            <a:spLocks noGrp="1"/>
          </p:cNvSpPr>
          <p:nvPr>
            <p:ph type="title" idx="4294967295"/>
          </p:nvPr>
        </p:nvSpPr>
        <p:spPr>
          <a:xfrm>
            <a:off x="838200" y="-1325563"/>
            <a:ext cx="10515600" cy="1325563"/>
          </a:xfrm>
        </p:spPr>
        <p:txBody>
          <a:bodyPr vert="horz" lIns="91440" tIns="45720" rIns="91440" bIns="45720" rtlCol="0" anchor="b">
            <a:normAutofit/>
          </a:bodyPr>
          <a:lstStyle/>
          <a:p>
            <a:r>
              <a:rPr lang="en-GB" dirty="0"/>
              <a:t>Applying to CAO</a:t>
            </a:r>
          </a:p>
        </p:txBody>
      </p:sp>
    </p:spTree>
    <p:extLst>
      <p:ext uri="{BB962C8B-B14F-4D97-AF65-F5344CB8AC3E}">
        <p14:creationId xmlns:p14="http://schemas.microsoft.com/office/powerpoint/2010/main" val="14232711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﻿Level 8 and Level 7/6 lists (Course Choices)</a:t>
            </a:r>
          </a:p>
        </p:txBody>
      </p:sp>
      <p:sp>
        <p:nvSpPr>
          <p:cNvPr id="3" name="Content Placeholder 2"/>
          <p:cNvSpPr>
            <a:spLocks noGrp="1"/>
          </p:cNvSpPr>
          <p:nvPr>
            <p:ph idx="1"/>
          </p:nvPr>
        </p:nvSpPr>
        <p:spPr>
          <a:xfrm>
            <a:off x="924026" y="1984929"/>
            <a:ext cx="6864703" cy="3813705"/>
          </a:xfrm>
        </p:spPr>
        <p:txBody>
          <a:bodyPr>
            <a:normAutofit/>
          </a:bodyPr>
          <a:lstStyle/>
          <a:p>
            <a:pPr>
              <a:lnSpc>
                <a:spcPct val="100000"/>
              </a:lnSpc>
            </a:pPr>
            <a:r>
              <a:rPr lang="en-US" dirty="0"/>
              <a:t>There are 2 course choice lists (Level 8 and Level 7/6) and applicants may make up to 10 course choices on each list.</a:t>
            </a:r>
          </a:p>
          <a:p>
            <a:pPr>
              <a:lnSpc>
                <a:spcPct val="100000"/>
              </a:lnSpc>
            </a:pPr>
            <a:r>
              <a:rPr lang="en-US" dirty="0"/>
              <a:t>Your choices on one list do not in any way affect your choices on the other list. They may be considered two separate applications on one form.</a:t>
            </a:r>
          </a:p>
          <a:p>
            <a:pPr>
              <a:lnSpc>
                <a:spcPct val="100000"/>
              </a:lnSpc>
            </a:pPr>
            <a:r>
              <a:rPr lang="en-US" dirty="0"/>
              <a:t>It is possible to receive an offer on both lists. You may then decide to accept either your Level 7/6 or your Level 8 offer.</a:t>
            </a:r>
          </a:p>
          <a:p>
            <a:pPr>
              <a:lnSpc>
                <a:spcPct val="100000"/>
              </a:lnSpc>
            </a:pPr>
            <a:r>
              <a:rPr lang="en-US" dirty="0"/>
              <a:t>Alternatively, you might not wish to accept either offer.</a:t>
            </a:r>
          </a:p>
        </p:txBody>
      </p:sp>
      <p:pic>
        <p:nvPicPr>
          <p:cNvPr id="4" name="Picture 3" descr="Two simplified document illustrations labelled &quot;APPLICATION&quot; with large circled numbers &quot;1&quot; and &quot;2&quot; in grey and red respectively. "/>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88728" y="1984929"/>
            <a:ext cx="3918857" cy="2361526"/>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5928590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C183D7F6-B498-43B3-948B-1728B52AA6E4}">
                <adec:decorative xmlns:adec="http://schemas.microsoft.com/office/drawing/2017/decorative" val="1"/>
              </a:ext>
            </a:extLst>
          </p:cNvPr>
          <p:cNvSpPr/>
          <p:nvPr/>
        </p:nvSpPr>
        <p:spPr>
          <a:xfrm>
            <a:off x="1349222" y="2726871"/>
            <a:ext cx="3673929" cy="2937565"/>
          </a:xfrm>
          <a:prstGeom prst="rect">
            <a:avLst/>
          </a:prstGeom>
          <a:solidFill>
            <a:srgbClr val="DF4B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p:txBody>
          <a:bodyPr/>
          <a:lstStyle/>
          <a:p>
            <a:r>
              <a:rPr lang="en-US" dirty="0"/>
              <a:t>﻿Order of Preference</a:t>
            </a:r>
          </a:p>
        </p:txBody>
      </p:sp>
      <p:sp>
        <p:nvSpPr>
          <p:cNvPr id="3" name="Content Placeholder 2"/>
          <p:cNvSpPr>
            <a:spLocks noGrp="1"/>
          </p:cNvSpPr>
          <p:nvPr>
            <p:ph idx="1"/>
          </p:nvPr>
        </p:nvSpPr>
        <p:spPr/>
        <p:txBody>
          <a:bodyPr/>
          <a:lstStyle/>
          <a:p>
            <a:r>
              <a:rPr lang="en-US" dirty="0"/>
              <a:t>﻿If you learn nothing else from this presentation let it be this...</a:t>
            </a:r>
          </a:p>
        </p:txBody>
      </p:sp>
      <p:sp>
        <p:nvSpPr>
          <p:cNvPr id="6" name="TextBox 5"/>
          <p:cNvSpPr txBox="1"/>
          <p:nvPr/>
        </p:nvSpPr>
        <p:spPr>
          <a:xfrm>
            <a:off x="1349222" y="2726871"/>
            <a:ext cx="3366354" cy="2123658"/>
          </a:xfrm>
          <a:prstGeom prst="rect">
            <a:avLst/>
          </a:prstGeom>
          <a:noFill/>
        </p:spPr>
        <p:txBody>
          <a:bodyPr wrap="square" rtlCol="0">
            <a:spAutoFit/>
          </a:bodyPr>
          <a:lstStyle/>
          <a:p>
            <a:r>
              <a:rPr lang="en-US" sz="3300" b="1" dirty="0">
                <a:solidFill>
                  <a:schemeClr val="bg1"/>
                </a:solidFill>
              </a:rPr>
              <a:t>﻿PLACE YOUR COURSES IN GENUINE ORDER OF PREFERENCE!</a:t>
            </a:r>
          </a:p>
        </p:txBody>
      </p:sp>
      <p:pic>
        <p:nvPicPr>
          <p:cNvPr id="5" name="Picture 4">
            <a:extLs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65778" y="3858897"/>
            <a:ext cx="1567616" cy="1382574"/>
          </a:xfrm>
          <a:prstGeom prst="rect">
            <a:avLst/>
          </a:prstGeom>
          <a:effectLst>
            <a:outerShdw blurRad="50800" dist="38100" dir="2700000" algn="tl" rotWithShape="0">
              <a:prstClr val="black">
                <a:alpha val="40000"/>
              </a:prstClr>
            </a:outerShdw>
          </a:effectLst>
        </p:spPr>
      </p:pic>
      <p:pic>
        <p:nvPicPr>
          <p:cNvPr id="4" name="Picture 3" descr="Diagram showing numbers 1, 2, and 3 arranged horizontally with red horizontal lines beneath each number. Each number has a white checkbox below it containing a green checkmark, indicating completion or approval.&#10;&#10;"/>
          <p:cNvPicPr>
            <a:picLocks noChangeAspect="1"/>
          </p:cNvPicPr>
          <p:nvPr/>
        </p:nvPicPr>
        <p:blipFill rotWithShape="1">
          <a:blip r:embed="rId3">
            <a:extLst>
              <a:ext uri="{28A0092B-C50C-407E-A947-70E740481C1C}">
                <a14:useLocalDpi xmlns:a14="http://schemas.microsoft.com/office/drawing/2010/main" val="0"/>
              </a:ext>
            </a:extLst>
          </a:blip>
          <a:srcRect r="70415"/>
          <a:stretch/>
        </p:blipFill>
        <p:spPr>
          <a:xfrm>
            <a:off x="5816784" y="2917133"/>
            <a:ext cx="1615348" cy="3042796"/>
          </a:xfrm>
          <a:prstGeom prst="rect">
            <a:avLst/>
          </a:prstGeom>
        </p:spPr>
      </p:pic>
      <p:pic>
        <p:nvPicPr>
          <p:cNvPr id="10" name="Picture 9" descr="Diagram showing numbers 1, 2, and 3 arranged horizontally with red underlines and green check marks inside white boxes beneath each number. The layout suggests a sequence or ranking with all three steps marked as completed or verified.&#10;&#10;"/>
          <p:cNvPicPr>
            <a:picLocks noChangeAspect="1"/>
          </p:cNvPicPr>
          <p:nvPr/>
        </p:nvPicPr>
        <p:blipFill rotWithShape="1">
          <a:blip r:embed="rId3">
            <a:extLst>
              <a:ext uri="{28A0092B-C50C-407E-A947-70E740481C1C}">
                <a14:useLocalDpi xmlns:a14="http://schemas.microsoft.com/office/drawing/2010/main" val="0"/>
              </a:ext>
            </a:extLst>
          </a:blip>
          <a:srcRect l="32935" r="33601"/>
          <a:stretch/>
        </p:blipFill>
        <p:spPr>
          <a:xfrm>
            <a:off x="7605697" y="2917133"/>
            <a:ext cx="1827143" cy="3042796"/>
          </a:xfrm>
          <a:prstGeom prst="rect">
            <a:avLst/>
          </a:prstGeom>
        </p:spPr>
      </p:pic>
      <p:pic>
        <p:nvPicPr>
          <p:cNvPr id="11" name="Picture 10" descr="Diagram showing numbers 1, 2, and 3 arranged horizontally with red horizontal lines beneath each number. Each number has a checkbox below it containing a green checkmark, indicating completion or correctness.&#10;"/>
          <p:cNvPicPr>
            <a:picLocks noChangeAspect="1"/>
          </p:cNvPicPr>
          <p:nvPr/>
        </p:nvPicPr>
        <p:blipFill rotWithShape="1">
          <a:blip r:embed="rId3">
            <a:extLst>
              <a:ext uri="{28A0092B-C50C-407E-A947-70E740481C1C}">
                <a14:useLocalDpi xmlns:a14="http://schemas.microsoft.com/office/drawing/2010/main" val="0"/>
              </a:ext>
            </a:extLst>
          </a:blip>
          <a:srcRect l="68091" t="24023"/>
          <a:stretch/>
        </p:blipFill>
        <p:spPr>
          <a:xfrm>
            <a:off x="9534578" y="3648083"/>
            <a:ext cx="1742231" cy="2311845"/>
          </a:xfrm>
          <a:prstGeom prst="rect">
            <a:avLst/>
          </a:prstGeom>
        </p:spPr>
      </p:pic>
      <p:sp>
        <p:nvSpPr>
          <p:cNvPr id="8" name="Rectangle 7"/>
          <p:cNvSpPr/>
          <p:nvPr/>
        </p:nvSpPr>
        <p:spPr>
          <a:xfrm>
            <a:off x="9331101" y="2726871"/>
            <a:ext cx="2441214" cy="865415"/>
          </a:xfrm>
          <a:prstGeom prst="rect">
            <a:avLst/>
          </a:prstGeom>
          <a:solidFill>
            <a:srgbClr val="D6F3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rPr>
              <a:t>﻿To do otherwise is a grave mistake.</a:t>
            </a:r>
          </a:p>
        </p:txBody>
      </p:sp>
    </p:spTree>
    <p:extLst>
      <p:ext uri="{BB962C8B-B14F-4D97-AF65-F5344CB8AC3E}">
        <p14:creationId xmlns:p14="http://schemas.microsoft.com/office/powerpoint/2010/main" val="5864857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50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par>
                          <p:cTn id="8" fill="hold">
                            <p:stCondLst>
                              <p:cond delay="1000"/>
                            </p:stCondLst>
                            <p:childTnLst>
                              <p:par>
                                <p:cTn id="9" presetID="10" presetClass="entr" presetSubtype="0" fill="hold" nodeType="afterEffect">
                                  <p:stCondLst>
                                    <p:cond delay="500"/>
                                  </p:stCondLst>
                                  <p:childTnLst>
                                    <p:set>
                                      <p:cBhvr>
                                        <p:cTn id="10" dur="1" fill="hold">
                                          <p:stCondLst>
                                            <p:cond delay="0"/>
                                          </p:stCondLst>
                                        </p:cTn>
                                        <p:tgtEl>
                                          <p:spTgt spid="10"/>
                                        </p:tgtEl>
                                        <p:attrNameLst>
                                          <p:attrName>style.visibility</p:attrName>
                                        </p:attrNameLst>
                                      </p:cBhvr>
                                      <p:to>
                                        <p:strVal val="visible"/>
                                      </p:to>
                                    </p:set>
                                    <p:animEffect transition="in" filter="fade">
                                      <p:cBhvr>
                                        <p:cTn id="11" dur="500"/>
                                        <p:tgtEl>
                                          <p:spTgt spid="10"/>
                                        </p:tgtEl>
                                      </p:cBhvr>
                                    </p:animEffect>
                                  </p:childTnLst>
                                </p:cTn>
                              </p:par>
                            </p:childTnLst>
                          </p:cTn>
                        </p:par>
                        <p:par>
                          <p:cTn id="12" fill="hold">
                            <p:stCondLst>
                              <p:cond delay="2000"/>
                            </p:stCondLst>
                            <p:childTnLst>
                              <p:par>
                                <p:cTn id="13" presetID="10" presetClass="entr" presetSubtype="0" fill="hold" nodeType="afterEffect">
                                  <p:stCondLst>
                                    <p:cond delay="500"/>
                                  </p:stCondLst>
                                  <p:childTnLst>
                                    <p:set>
                                      <p:cBhvr>
                                        <p:cTn id="14" dur="1" fill="hold">
                                          <p:stCondLst>
                                            <p:cond delay="0"/>
                                          </p:stCondLst>
                                        </p:cTn>
                                        <p:tgtEl>
                                          <p:spTgt spid="11"/>
                                        </p:tgtEl>
                                        <p:attrNameLst>
                                          <p:attrName>style.visibility</p:attrName>
                                        </p:attrNameLst>
                                      </p:cBhvr>
                                      <p:to>
                                        <p:strVal val="visible"/>
                                      </p:to>
                                    </p:set>
                                    <p:animEffect transition="in" filter="fade">
                                      <p:cBhvr>
                                        <p:cTn id="15" dur="500"/>
                                        <p:tgtEl>
                                          <p:spTgt spid="11"/>
                                        </p:tgtEl>
                                      </p:cBhvr>
                                    </p:animEffect>
                                  </p:childTnLst>
                                </p:cTn>
                              </p:par>
                            </p:childTnLst>
                          </p:cTn>
                        </p:par>
                        <p:par>
                          <p:cTn id="16" fill="hold">
                            <p:stCondLst>
                              <p:cond delay="3000"/>
                            </p:stCondLst>
                            <p:childTnLst>
                              <p:par>
                                <p:cTn id="17" presetID="10" presetClass="entr" presetSubtype="0" fill="hold" nodeType="after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fade">
                                      <p:cBhvr>
                                        <p:cTn id="19" dur="500"/>
                                        <p:tgtEl>
                                          <p:spTgt spid="5"/>
                                        </p:tgtEl>
                                      </p:cBhvr>
                                    </p:animEffect>
                                  </p:childTnLst>
                                </p:cTn>
                              </p:par>
                              <p:par>
                                <p:cTn id="20" presetID="6" presetClass="emph" presetSubtype="0" repeatCount="indefinite" autoRev="1" fill="hold" nodeType="withEffect">
                                  <p:stCondLst>
                                    <p:cond delay="0"/>
                                  </p:stCondLst>
                                  <p:childTnLst>
                                    <p:animScale>
                                      <p:cBhvr>
                                        <p:cTn id="21" dur="500" fill="hold"/>
                                        <p:tgtEl>
                                          <p:spTgt spid="5"/>
                                        </p:tgtEl>
                                      </p:cBhvr>
                                      <p:by x="110000" y="110000"/>
                                    </p:animScale>
                                  </p:childTnLst>
                                </p:cTn>
                              </p:par>
                              <p:par>
                                <p:cTn id="22" presetID="10" presetClass="entr" presetSubtype="0" fill="hold" grpId="0" nodeType="withEffect">
                                  <p:stCondLst>
                                    <p:cond delay="0"/>
                                  </p:stCondLst>
                                  <p:childTnLst>
                                    <p:set>
                                      <p:cBhvr>
                                        <p:cTn id="23" dur="1" fill="hold">
                                          <p:stCondLst>
                                            <p:cond delay="0"/>
                                          </p:stCondLst>
                                        </p:cTn>
                                        <p:tgtEl>
                                          <p:spTgt spid="8"/>
                                        </p:tgtEl>
                                        <p:attrNameLst>
                                          <p:attrName>style.visibility</p:attrName>
                                        </p:attrNameLst>
                                      </p:cBhvr>
                                      <p:to>
                                        <p:strVal val="visible"/>
                                      </p:to>
                                    </p:set>
                                    <p:animEffect transition="in" filter="fade">
                                      <p:cBhvr>
                                        <p:cTn id="24"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﻿Change of Mind Facility</a:t>
            </a:r>
          </a:p>
        </p:txBody>
      </p:sp>
      <p:sp>
        <p:nvSpPr>
          <p:cNvPr id="4" name="Rectangle 3">
            <a:extLst>
              <a:ext uri="{C183D7F6-B498-43B3-948B-1728B52AA6E4}">
                <adec:decorative xmlns:adec="http://schemas.microsoft.com/office/drawing/2017/decorative" val="1"/>
              </a:ext>
            </a:extLst>
          </p:cNvPr>
          <p:cNvSpPr/>
          <p:nvPr/>
        </p:nvSpPr>
        <p:spPr>
          <a:xfrm>
            <a:off x="4602267" y="4046163"/>
            <a:ext cx="7053943" cy="1110343"/>
          </a:xfrm>
          <a:prstGeom prst="rect">
            <a:avLst/>
          </a:prstGeom>
          <a:solidFill>
            <a:srgbClr val="5FC9F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Picture 5" descr="Illustration of a laptop screen displaying a webpage titled &quot;CAO CHANGE OF MIND&quot; "/>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11576" y="2157446"/>
            <a:ext cx="4855464" cy="3636264"/>
          </a:xfrm>
          <a:prstGeom prst="rect">
            <a:avLst/>
          </a:prstGeom>
        </p:spPr>
      </p:pic>
      <p:sp>
        <p:nvSpPr>
          <p:cNvPr id="3" name="Content Placeholder 2"/>
          <p:cNvSpPr>
            <a:spLocks noGrp="1"/>
          </p:cNvSpPr>
          <p:nvPr>
            <p:ph idx="1"/>
          </p:nvPr>
        </p:nvSpPr>
        <p:spPr>
          <a:xfrm>
            <a:off x="6328668" y="2400256"/>
            <a:ext cx="4865914" cy="2978957"/>
          </a:xfrm>
        </p:spPr>
        <p:txBody>
          <a:bodyPr/>
          <a:lstStyle/>
          <a:p>
            <a:pPr marL="0" indent="0">
              <a:lnSpc>
                <a:spcPct val="100000"/>
              </a:lnSpc>
              <a:buNone/>
            </a:pPr>
            <a:r>
              <a:rPr lang="en-US" dirty="0"/>
              <a:t>﻿You may use this facility to change the order of your course choices and/or to introduce new courses, subject to the restrictions detailed in the handbook. </a:t>
            </a:r>
          </a:p>
        </p:txBody>
      </p:sp>
      <p:sp>
        <p:nvSpPr>
          <p:cNvPr id="7" name="Content Placeholder 2"/>
          <p:cNvSpPr txBox="1">
            <a:spLocks/>
          </p:cNvSpPr>
          <p:nvPr/>
        </p:nvSpPr>
        <p:spPr>
          <a:xfrm>
            <a:off x="5977054" y="4167248"/>
            <a:ext cx="5376746" cy="1274407"/>
          </a:xfrm>
          <a:prstGeom prst="rect">
            <a:avLst/>
          </a:prstGeom>
        </p:spPr>
        <p:txBody>
          <a:bodyPr vert="horz" lIns="36000" tIns="45720" rIns="91440" bIns="45720" rtlCol="0" anchor="t" anchorCtr="0">
            <a:normAutofit/>
          </a:bodyPr>
          <a:lstStyle>
            <a:lvl1pPr marL="342900" indent="-342900" algn="l" defTabSz="914400" rtl="0" eaLnBrk="1" latinLnBrk="0" hangingPunct="1">
              <a:lnSpc>
                <a:spcPct val="90000"/>
              </a:lnSpc>
              <a:spcBef>
                <a:spcPts val="1000"/>
              </a:spcBef>
              <a:buClr>
                <a:srgbClr val="DF4B37"/>
              </a:buClr>
              <a:buSzPct val="105000"/>
              <a:buFont typeface="Arial" charset="0"/>
              <a:buChar char="•"/>
              <a:defRPr sz="2000" b="1" kern="1200">
                <a:solidFill>
                  <a:schemeClr val="tx1"/>
                </a:solidFill>
                <a:latin typeface="+mn-lt"/>
                <a:ea typeface="+mn-ea"/>
                <a:cs typeface="+mn-cs"/>
              </a:defRPr>
            </a:lvl1pPr>
            <a:lvl2pPr marL="800100" indent="-342900" algn="l" defTabSz="914400" rtl="0" eaLnBrk="1" latinLnBrk="0" hangingPunct="1">
              <a:lnSpc>
                <a:spcPct val="90000"/>
              </a:lnSpc>
              <a:spcBef>
                <a:spcPts val="500"/>
              </a:spcBef>
              <a:buClr>
                <a:srgbClr val="DF4B37"/>
              </a:buClr>
              <a:buFont typeface="Arial" charset="0"/>
              <a:buChar char="•"/>
              <a:defRPr sz="2000" b="1" kern="1200">
                <a:solidFill>
                  <a:schemeClr val="tx1"/>
                </a:solidFill>
                <a:latin typeface="+mn-lt"/>
                <a:ea typeface="+mn-ea"/>
                <a:cs typeface="+mn-cs"/>
              </a:defRPr>
            </a:lvl2pPr>
            <a:lvl3pPr marL="1257300" indent="-342900" algn="l" defTabSz="914400" rtl="0" eaLnBrk="1" latinLnBrk="0" hangingPunct="1">
              <a:lnSpc>
                <a:spcPct val="90000"/>
              </a:lnSpc>
              <a:spcBef>
                <a:spcPts val="500"/>
              </a:spcBef>
              <a:buClr>
                <a:srgbClr val="DF4B37"/>
              </a:buClr>
              <a:buFont typeface="Arial" charset="0"/>
              <a:buChar char="•"/>
              <a:defRPr sz="2000" b="1" kern="1200">
                <a:solidFill>
                  <a:schemeClr val="tx1"/>
                </a:solidFill>
                <a:latin typeface="+mn-lt"/>
                <a:ea typeface="+mn-ea"/>
                <a:cs typeface="+mn-cs"/>
              </a:defRPr>
            </a:lvl3pPr>
            <a:lvl4pPr marL="1657350" indent="-285750" algn="l" defTabSz="914400" rtl="0" eaLnBrk="1" latinLnBrk="0" hangingPunct="1">
              <a:lnSpc>
                <a:spcPct val="90000"/>
              </a:lnSpc>
              <a:spcBef>
                <a:spcPts val="500"/>
              </a:spcBef>
              <a:buClr>
                <a:srgbClr val="DF4B37"/>
              </a:buClr>
              <a:buFont typeface="Arial" charset="0"/>
              <a:buChar char="•"/>
              <a:defRPr sz="2000" b="1" kern="1200">
                <a:solidFill>
                  <a:schemeClr val="tx1"/>
                </a:solidFill>
                <a:latin typeface="+mn-lt"/>
                <a:ea typeface="+mn-ea"/>
                <a:cs typeface="+mn-cs"/>
              </a:defRPr>
            </a:lvl4pPr>
            <a:lvl5pPr marL="2114550" indent="-285750" algn="l" defTabSz="914400" rtl="0" eaLnBrk="1" latinLnBrk="0" hangingPunct="1">
              <a:lnSpc>
                <a:spcPct val="90000"/>
              </a:lnSpc>
              <a:spcBef>
                <a:spcPts val="500"/>
              </a:spcBef>
              <a:buClr>
                <a:srgbClr val="DF4B37"/>
              </a:buClr>
              <a:buFont typeface="Arial" charset="0"/>
              <a:buChar char="•"/>
              <a:defRPr sz="20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nSpc>
                <a:spcPct val="100000"/>
              </a:lnSpc>
              <a:buFont typeface="Arial" charset="0"/>
              <a:buNone/>
            </a:pPr>
            <a:r>
              <a:rPr lang="en-US" sz="2500" dirty="0"/>
              <a:t>The Change of Mind opens in early </a:t>
            </a:r>
            <a:r>
              <a:rPr lang="en-US" sz="2500" dirty="0">
                <a:solidFill>
                  <a:schemeClr val="bg1"/>
                </a:solidFill>
              </a:rPr>
              <a:t>May </a:t>
            </a:r>
            <a:r>
              <a:rPr lang="en-US" sz="2500" dirty="0"/>
              <a:t>and </a:t>
            </a:r>
            <a:r>
              <a:rPr lang="en-US" sz="2500" dirty="0">
                <a:solidFill>
                  <a:schemeClr val="bg1"/>
                </a:solidFill>
              </a:rPr>
              <a:t>closes</a:t>
            </a:r>
            <a:r>
              <a:rPr lang="en-US" sz="2500" dirty="0"/>
              <a:t> on the</a:t>
            </a:r>
            <a:r>
              <a:rPr lang="en-US" sz="2500" dirty="0">
                <a:solidFill>
                  <a:schemeClr val="bg1"/>
                </a:solidFill>
              </a:rPr>
              <a:t> 1st of July at 5pm.</a:t>
            </a:r>
          </a:p>
        </p:txBody>
      </p:sp>
    </p:spTree>
    <p:extLst>
      <p:ext uri="{BB962C8B-B14F-4D97-AF65-F5344CB8AC3E}">
        <p14:creationId xmlns:p14="http://schemas.microsoft.com/office/powerpoint/2010/main" val="5702104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C183D7F6-B498-43B3-948B-1728B52AA6E4}">
                <adec:decorative xmlns:adec="http://schemas.microsoft.com/office/drawing/2017/decorative" val="1"/>
              </a:ext>
            </a:extLst>
          </p:cNvPr>
          <p:cNvSpPr/>
          <p:nvPr/>
        </p:nvSpPr>
        <p:spPr>
          <a:xfrm>
            <a:off x="847024" y="2039921"/>
            <a:ext cx="2875890" cy="4253384"/>
          </a:xfrm>
          <a:prstGeom prst="rect">
            <a:avLst/>
          </a:prstGeom>
          <a:solidFill>
            <a:srgbClr val="5FC9F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p:txBody>
          <a:bodyPr/>
          <a:lstStyle/>
          <a:p>
            <a:r>
              <a:rPr lang="en-US" dirty="0"/>
              <a:t>﻿Check and Confirm Email</a:t>
            </a:r>
          </a:p>
        </p:txBody>
      </p:sp>
      <p:sp>
        <p:nvSpPr>
          <p:cNvPr id="4" name="Content Placeholder 2"/>
          <p:cNvSpPr txBox="1">
            <a:spLocks/>
          </p:cNvSpPr>
          <p:nvPr/>
        </p:nvSpPr>
        <p:spPr>
          <a:xfrm>
            <a:off x="4136573" y="2049445"/>
            <a:ext cx="7217227" cy="4032729"/>
          </a:xfrm>
          <a:prstGeom prst="rect">
            <a:avLst/>
          </a:prstGeom>
        </p:spPr>
        <p:txBody>
          <a:bodyPr vert="horz" lIns="36000" tIns="45720" rIns="91440" bIns="45720" rtlCol="0" anchor="t" anchorCtr="0">
            <a:normAutofit/>
          </a:bodyPr>
          <a:lstStyle>
            <a:lvl1pPr marL="342900" indent="-342900" algn="l" defTabSz="914400" rtl="0" eaLnBrk="1" latinLnBrk="0" hangingPunct="1">
              <a:lnSpc>
                <a:spcPct val="90000"/>
              </a:lnSpc>
              <a:spcBef>
                <a:spcPts val="1000"/>
              </a:spcBef>
              <a:buClr>
                <a:srgbClr val="DF4B37"/>
              </a:buClr>
              <a:buSzPct val="105000"/>
              <a:buFont typeface="Arial" charset="0"/>
              <a:buChar char="•"/>
              <a:defRPr sz="2000" b="1" kern="1200">
                <a:solidFill>
                  <a:schemeClr val="tx1"/>
                </a:solidFill>
                <a:latin typeface="+mn-lt"/>
                <a:ea typeface="+mn-ea"/>
                <a:cs typeface="+mn-cs"/>
              </a:defRPr>
            </a:lvl1pPr>
            <a:lvl2pPr marL="800100" indent="-342900" algn="l" defTabSz="914400" rtl="0" eaLnBrk="1" latinLnBrk="0" hangingPunct="1">
              <a:lnSpc>
                <a:spcPct val="90000"/>
              </a:lnSpc>
              <a:spcBef>
                <a:spcPts val="500"/>
              </a:spcBef>
              <a:buClr>
                <a:srgbClr val="DF4B37"/>
              </a:buClr>
              <a:buFont typeface="Arial" charset="0"/>
              <a:buChar char="•"/>
              <a:defRPr sz="2000" b="1" kern="1200">
                <a:solidFill>
                  <a:schemeClr val="tx1"/>
                </a:solidFill>
                <a:latin typeface="+mn-lt"/>
                <a:ea typeface="+mn-ea"/>
                <a:cs typeface="+mn-cs"/>
              </a:defRPr>
            </a:lvl2pPr>
            <a:lvl3pPr marL="1257300" indent="-342900" algn="l" defTabSz="914400" rtl="0" eaLnBrk="1" latinLnBrk="0" hangingPunct="1">
              <a:lnSpc>
                <a:spcPct val="90000"/>
              </a:lnSpc>
              <a:spcBef>
                <a:spcPts val="500"/>
              </a:spcBef>
              <a:buClr>
                <a:srgbClr val="DF4B37"/>
              </a:buClr>
              <a:buFont typeface="Arial" charset="0"/>
              <a:buChar char="•"/>
              <a:defRPr sz="2000" b="1" kern="1200">
                <a:solidFill>
                  <a:schemeClr val="tx1"/>
                </a:solidFill>
                <a:latin typeface="+mn-lt"/>
                <a:ea typeface="+mn-ea"/>
                <a:cs typeface="+mn-cs"/>
              </a:defRPr>
            </a:lvl3pPr>
            <a:lvl4pPr marL="1657350" indent="-285750" algn="l" defTabSz="914400" rtl="0" eaLnBrk="1" latinLnBrk="0" hangingPunct="1">
              <a:lnSpc>
                <a:spcPct val="90000"/>
              </a:lnSpc>
              <a:spcBef>
                <a:spcPts val="500"/>
              </a:spcBef>
              <a:buClr>
                <a:srgbClr val="DF4B37"/>
              </a:buClr>
              <a:buFont typeface="Arial" charset="0"/>
              <a:buChar char="•"/>
              <a:defRPr sz="2000" b="1" kern="1200">
                <a:solidFill>
                  <a:schemeClr val="tx1"/>
                </a:solidFill>
                <a:latin typeface="+mn-lt"/>
                <a:ea typeface="+mn-ea"/>
                <a:cs typeface="+mn-cs"/>
              </a:defRPr>
            </a:lvl4pPr>
            <a:lvl5pPr marL="2114550" indent="-285750" algn="l" defTabSz="914400" rtl="0" eaLnBrk="1" latinLnBrk="0" hangingPunct="1">
              <a:lnSpc>
                <a:spcPct val="90000"/>
              </a:lnSpc>
              <a:spcBef>
                <a:spcPts val="500"/>
              </a:spcBef>
              <a:buClr>
                <a:srgbClr val="DF4B37"/>
              </a:buClr>
              <a:buFont typeface="Arial" charset="0"/>
              <a:buChar char="•"/>
              <a:defRPr sz="20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nSpc>
                <a:spcPct val="100000"/>
              </a:lnSpc>
              <a:buNone/>
            </a:pPr>
            <a:r>
              <a:rPr lang="en-US" dirty="0"/>
              <a:t>﻿</a:t>
            </a:r>
            <a:r>
              <a:rPr lang="en-US" sz="1600" dirty="0"/>
              <a:t>Before the end of May, you will be sent a Check and Confirm email from CAO.</a:t>
            </a:r>
            <a:r>
              <a:rPr lang="en-GB" sz="1600" dirty="0"/>
              <a:t> The purpose of this e-mail is to instruct you to log in and verify that all of your information has been recorded completely and correctly on your CAO account. There may be very serious consequences for your application if you do not follow these instructions immediately. </a:t>
            </a:r>
          </a:p>
          <a:p>
            <a:pPr marL="0" indent="0">
              <a:lnSpc>
                <a:spcPct val="100000"/>
              </a:lnSpc>
              <a:buNone/>
            </a:pPr>
            <a:r>
              <a:rPr lang="en-US" sz="1600" dirty="0"/>
              <a:t>Check the following carefully, and if there is any error or omission amend the Statement and return it to CAO.</a:t>
            </a:r>
          </a:p>
          <a:p>
            <a:pPr marL="0" indent="0">
              <a:lnSpc>
                <a:spcPct val="100000"/>
              </a:lnSpc>
              <a:buNone/>
            </a:pPr>
            <a:endParaRPr lang="en-US" sz="1600" dirty="0">
              <a:solidFill>
                <a:srgbClr val="DF4B37"/>
              </a:solidFill>
            </a:endParaRPr>
          </a:p>
          <a:p>
            <a:pPr marL="0" indent="0">
              <a:lnSpc>
                <a:spcPct val="100000"/>
              </a:lnSpc>
              <a:buNone/>
            </a:pPr>
            <a:endParaRPr lang="en-US" sz="1600" dirty="0">
              <a:solidFill>
                <a:srgbClr val="DF4B37"/>
              </a:solidFill>
            </a:endParaRPr>
          </a:p>
          <a:p>
            <a:pPr marL="0" indent="0">
              <a:lnSpc>
                <a:spcPct val="100000"/>
              </a:lnSpc>
              <a:buNone/>
            </a:pPr>
            <a:endParaRPr lang="en-US" sz="1600" dirty="0">
              <a:solidFill>
                <a:srgbClr val="DF4B37"/>
              </a:solidFill>
            </a:endParaRPr>
          </a:p>
          <a:p>
            <a:pPr marL="0" indent="0">
              <a:lnSpc>
                <a:spcPct val="100000"/>
              </a:lnSpc>
              <a:buNone/>
            </a:pPr>
            <a:endParaRPr lang="en-US" sz="1600" dirty="0">
              <a:solidFill>
                <a:srgbClr val="DF4B37"/>
              </a:solidFill>
            </a:endParaRPr>
          </a:p>
          <a:p>
            <a:pPr marL="0" indent="0">
              <a:lnSpc>
                <a:spcPct val="100000"/>
              </a:lnSpc>
              <a:buNone/>
            </a:pPr>
            <a:endParaRPr lang="en-US" sz="1600" dirty="0">
              <a:solidFill>
                <a:srgbClr val="DF4B37"/>
              </a:solidFill>
            </a:endParaRPr>
          </a:p>
          <a:p>
            <a:pPr marL="0" indent="0">
              <a:lnSpc>
                <a:spcPct val="100000"/>
              </a:lnSpc>
              <a:buNone/>
            </a:pPr>
            <a:endParaRPr lang="en-US" sz="1600" dirty="0">
              <a:solidFill>
                <a:srgbClr val="DF4B37"/>
              </a:solidFill>
            </a:endParaRPr>
          </a:p>
        </p:txBody>
      </p:sp>
      <p:sp>
        <p:nvSpPr>
          <p:cNvPr id="3" name="Content Placeholder 2"/>
          <p:cNvSpPr>
            <a:spLocks noGrp="1"/>
          </p:cNvSpPr>
          <p:nvPr>
            <p:ph idx="1"/>
          </p:nvPr>
        </p:nvSpPr>
        <p:spPr>
          <a:xfrm>
            <a:off x="4226380" y="4011143"/>
            <a:ext cx="7037611" cy="1603274"/>
          </a:xfrm>
        </p:spPr>
        <p:txBody>
          <a:bodyPr>
            <a:noAutofit/>
          </a:bodyPr>
          <a:lstStyle/>
          <a:p>
            <a:pPr marL="0" indent="0">
              <a:buNone/>
            </a:pPr>
            <a:r>
              <a:rPr lang="en-US" dirty="0">
                <a:solidFill>
                  <a:srgbClr val="DF4B37"/>
                </a:solidFill>
              </a:rPr>
              <a:t>Are your exam numbers correct? (do not assume that they are)</a:t>
            </a:r>
          </a:p>
          <a:p>
            <a:pPr marL="0" indent="0">
              <a:buNone/>
            </a:pPr>
            <a:r>
              <a:rPr lang="en-US" dirty="0">
                <a:solidFill>
                  <a:srgbClr val="DF4B37"/>
                </a:solidFill>
              </a:rPr>
              <a:t>Are all exams mentioned?</a:t>
            </a:r>
          </a:p>
          <a:p>
            <a:pPr marL="0" indent="0">
              <a:buNone/>
            </a:pPr>
            <a:r>
              <a:rPr lang="en-US" dirty="0">
                <a:solidFill>
                  <a:srgbClr val="DF4B37"/>
                </a:solidFill>
              </a:rPr>
              <a:t>Are all exemptions listed?</a:t>
            </a:r>
          </a:p>
          <a:p>
            <a:pPr marL="0" indent="0">
              <a:buNone/>
            </a:pPr>
            <a:r>
              <a:rPr lang="en-US" dirty="0">
                <a:solidFill>
                  <a:srgbClr val="DF4B37"/>
                </a:solidFill>
              </a:rPr>
              <a:t>Are all the courses shown and in the correct order?</a:t>
            </a:r>
          </a:p>
        </p:txBody>
      </p:sp>
      <p:sp>
        <p:nvSpPr>
          <p:cNvPr id="5" name="Content Placeholder 2"/>
          <p:cNvSpPr txBox="1">
            <a:spLocks/>
          </p:cNvSpPr>
          <p:nvPr/>
        </p:nvSpPr>
        <p:spPr>
          <a:xfrm>
            <a:off x="1191992" y="2243936"/>
            <a:ext cx="3306531" cy="1772886"/>
          </a:xfrm>
          <a:prstGeom prst="rect">
            <a:avLst/>
          </a:prstGeom>
        </p:spPr>
        <p:txBody>
          <a:bodyPr vert="horz" lIns="36000" tIns="45720" rIns="91440" bIns="45720" rtlCol="0" anchor="t" anchorCtr="0">
            <a:noAutofit/>
          </a:bodyPr>
          <a:lstStyle>
            <a:lvl1pPr marL="342900" indent="-342900" algn="l" defTabSz="914400" rtl="0" eaLnBrk="1" latinLnBrk="0" hangingPunct="1">
              <a:lnSpc>
                <a:spcPct val="90000"/>
              </a:lnSpc>
              <a:spcBef>
                <a:spcPts val="1000"/>
              </a:spcBef>
              <a:buClr>
                <a:srgbClr val="DF4B37"/>
              </a:buClr>
              <a:buSzPct val="105000"/>
              <a:buFont typeface="Arial" charset="0"/>
              <a:buChar char="•"/>
              <a:defRPr sz="2000" b="1" kern="1200">
                <a:solidFill>
                  <a:schemeClr val="tx1"/>
                </a:solidFill>
                <a:latin typeface="+mn-lt"/>
                <a:ea typeface="+mn-ea"/>
                <a:cs typeface="+mn-cs"/>
              </a:defRPr>
            </a:lvl1pPr>
            <a:lvl2pPr marL="800100" indent="-342900" algn="l" defTabSz="914400" rtl="0" eaLnBrk="1" latinLnBrk="0" hangingPunct="1">
              <a:lnSpc>
                <a:spcPct val="90000"/>
              </a:lnSpc>
              <a:spcBef>
                <a:spcPts val="500"/>
              </a:spcBef>
              <a:buClr>
                <a:srgbClr val="DF4B37"/>
              </a:buClr>
              <a:buFont typeface="Arial" charset="0"/>
              <a:buChar char="•"/>
              <a:defRPr sz="2000" b="1" kern="1200">
                <a:solidFill>
                  <a:schemeClr val="tx1"/>
                </a:solidFill>
                <a:latin typeface="+mn-lt"/>
                <a:ea typeface="+mn-ea"/>
                <a:cs typeface="+mn-cs"/>
              </a:defRPr>
            </a:lvl2pPr>
            <a:lvl3pPr marL="1257300" indent="-342900" algn="l" defTabSz="914400" rtl="0" eaLnBrk="1" latinLnBrk="0" hangingPunct="1">
              <a:lnSpc>
                <a:spcPct val="90000"/>
              </a:lnSpc>
              <a:spcBef>
                <a:spcPts val="500"/>
              </a:spcBef>
              <a:buClr>
                <a:srgbClr val="DF4B37"/>
              </a:buClr>
              <a:buFont typeface="Arial" charset="0"/>
              <a:buChar char="•"/>
              <a:defRPr sz="2000" b="1" kern="1200">
                <a:solidFill>
                  <a:schemeClr val="tx1"/>
                </a:solidFill>
                <a:latin typeface="+mn-lt"/>
                <a:ea typeface="+mn-ea"/>
                <a:cs typeface="+mn-cs"/>
              </a:defRPr>
            </a:lvl3pPr>
            <a:lvl4pPr marL="1657350" indent="-285750" algn="l" defTabSz="914400" rtl="0" eaLnBrk="1" latinLnBrk="0" hangingPunct="1">
              <a:lnSpc>
                <a:spcPct val="90000"/>
              </a:lnSpc>
              <a:spcBef>
                <a:spcPts val="500"/>
              </a:spcBef>
              <a:buClr>
                <a:srgbClr val="DF4B37"/>
              </a:buClr>
              <a:buFont typeface="Arial" charset="0"/>
              <a:buChar char="•"/>
              <a:defRPr sz="2000" b="1" kern="1200">
                <a:solidFill>
                  <a:schemeClr val="tx1"/>
                </a:solidFill>
                <a:latin typeface="+mn-lt"/>
                <a:ea typeface="+mn-ea"/>
                <a:cs typeface="+mn-cs"/>
              </a:defRPr>
            </a:lvl4pPr>
            <a:lvl5pPr marL="2114550" indent="-285750" algn="l" defTabSz="914400" rtl="0" eaLnBrk="1" latinLnBrk="0" hangingPunct="1">
              <a:lnSpc>
                <a:spcPct val="90000"/>
              </a:lnSpc>
              <a:spcBef>
                <a:spcPts val="500"/>
              </a:spcBef>
              <a:buClr>
                <a:srgbClr val="DF4B37"/>
              </a:buClr>
              <a:buFont typeface="Arial" charset="0"/>
              <a:buChar char="•"/>
              <a:defRPr sz="20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nSpc>
                <a:spcPct val="60000"/>
              </a:lnSpc>
              <a:buNone/>
            </a:pPr>
            <a:r>
              <a:rPr lang="en-US" sz="3000" dirty="0">
                <a:solidFill>
                  <a:srgbClr val="DF4B37"/>
                </a:solidFill>
              </a:rPr>
              <a:t>﻿</a:t>
            </a:r>
            <a:r>
              <a:rPr lang="en-US" sz="3000" dirty="0"/>
              <a:t>If you do not </a:t>
            </a:r>
          </a:p>
          <a:p>
            <a:pPr marL="0" indent="0">
              <a:lnSpc>
                <a:spcPct val="60000"/>
              </a:lnSpc>
              <a:buNone/>
            </a:pPr>
            <a:r>
              <a:rPr lang="en-US" sz="3000" dirty="0"/>
              <a:t>receive the email by</a:t>
            </a:r>
            <a:endParaRPr lang="en-US" sz="3000" dirty="0">
              <a:solidFill>
                <a:srgbClr val="DF4B37"/>
              </a:solidFill>
            </a:endParaRPr>
          </a:p>
        </p:txBody>
      </p:sp>
      <p:sp>
        <p:nvSpPr>
          <p:cNvPr id="7" name="Content Placeholder 2"/>
          <p:cNvSpPr txBox="1">
            <a:spLocks/>
          </p:cNvSpPr>
          <p:nvPr/>
        </p:nvSpPr>
        <p:spPr>
          <a:xfrm>
            <a:off x="1191992" y="5299384"/>
            <a:ext cx="3306531" cy="943156"/>
          </a:xfrm>
          <a:prstGeom prst="rect">
            <a:avLst/>
          </a:prstGeom>
        </p:spPr>
        <p:txBody>
          <a:bodyPr vert="horz" lIns="36000" tIns="45720" rIns="91440" bIns="45720" rtlCol="0" anchor="t" anchorCtr="0">
            <a:noAutofit/>
          </a:bodyPr>
          <a:lstStyle>
            <a:lvl1pPr marL="342900" indent="-342900" algn="l" defTabSz="914400" rtl="0" eaLnBrk="1" latinLnBrk="0" hangingPunct="1">
              <a:lnSpc>
                <a:spcPct val="90000"/>
              </a:lnSpc>
              <a:spcBef>
                <a:spcPts val="1000"/>
              </a:spcBef>
              <a:buClr>
                <a:srgbClr val="DF4B37"/>
              </a:buClr>
              <a:buSzPct val="105000"/>
              <a:buFont typeface="Arial" charset="0"/>
              <a:buChar char="•"/>
              <a:defRPr sz="2000" b="1" kern="1200">
                <a:solidFill>
                  <a:schemeClr val="tx1"/>
                </a:solidFill>
                <a:latin typeface="+mn-lt"/>
                <a:ea typeface="+mn-ea"/>
                <a:cs typeface="+mn-cs"/>
              </a:defRPr>
            </a:lvl1pPr>
            <a:lvl2pPr marL="800100" indent="-342900" algn="l" defTabSz="914400" rtl="0" eaLnBrk="1" latinLnBrk="0" hangingPunct="1">
              <a:lnSpc>
                <a:spcPct val="90000"/>
              </a:lnSpc>
              <a:spcBef>
                <a:spcPts val="500"/>
              </a:spcBef>
              <a:buClr>
                <a:srgbClr val="DF4B37"/>
              </a:buClr>
              <a:buFont typeface="Arial" charset="0"/>
              <a:buChar char="•"/>
              <a:defRPr sz="2000" b="1" kern="1200">
                <a:solidFill>
                  <a:schemeClr val="tx1"/>
                </a:solidFill>
                <a:latin typeface="+mn-lt"/>
                <a:ea typeface="+mn-ea"/>
                <a:cs typeface="+mn-cs"/>
              </a:defRPr>
            </a:lvl2pPr>
            <a:lvl3pPr marL="1257300" indent="-342900" algn="l" defTabSz="914400" rtl="0" eaLnBrk="1" latinLnBrk="0" hangingPunct="1">
              <a:lnSpc>
                <a:spcPct val="90000"/>
              </a:lnSpc>
              <a:spcBef>
                <a:spcPts val="500"/>
              </a:spcBef>
              <a:buClr>
                <a:srgbClr val="DF4B37"/>
              </a:buClr>
              <a:buFont typeface="Arial" charset="0"/>
              <a:buChar char="•"/>
              <a:defRPr sz="2000" b="1" kern="1200">
                <a:solidFill>
                  <a:schemeClr val="tx1"/>
                </a:solidFill>
                <a:latin typeface="+mn-lt"/>
                <a:ea typeface="+mn-ea"/>
                <a:cs typeface="+mn-cs"/>
              </a:defRPr>
            </a:lvl3pPr>
            <a:lvl4pPr marL="1657350" indent="-285750" algn="l" defTabSz="914400" rtl="0" eaLnBrk="1" latinLnBrk="0" hangingPunct="1">
              <a:lnSpc>
                <a:spcPct val="90000"/>
              </a:lnSpc>
              <a:spcBef>
                <a:spcPts val="500"/>
              </a:spcBef>
              <a:buClr>
                <a:srgbClr val="DF4B37"/>
              </a:buClr>
              <a:buFont typeface="Arial" charset="0"/>
              <a:buChar char="•"/>
              <a:defRPr sz="2000" b="1" kern="1200">
                <a:solidFill>
                  <a:schemeClr val="tx1"/>
                </a:solidFill>
                <a:latin typeface="+mn-lt"/>
                <a:ea typeface="+mn-ea"/>
                <a:cs typeface="+mn-cs"/>
              </a:defRPr>
            </a:lvl4pPr>
            <a:lvl5pPr marL="2114550" indent="-285750" algn="l" defTabSz="914400" rtl="0" eaLnBrk="1" latinLnBrk="0" hangingPunct="1">
              <a:lnSpc>
                <a:spcPct val="90000"/>
              </a:lnSpc>
              <a:spcBef>
                <a:spcPts val="500"/>
              </a:spcBef>
              <a:buClr>
                <a:srgbClr val="DF4B37"/>
              </a:buClr>
              <a:buFont typeface="Arial" charset="0"/>
              <a:buChar char="•"/>
              <a:defRPr sz="20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None/>
            </a:pPr>
            <a:r>
              <a:rPr lang="en-US" sz="3000" dirty="0"/>
              <a:t>contact CAO</a:t>
            </a:r>
            <a:r>
              <a:rPr lang="en-US" sz="3000" dirty="0">
                <a:solidFill>
                  <a:srgbClr val="DF4B37"/>
                </a:solidFill>
              </a:rPr>
              <a:t> </a:t>
            </a:r>
            <a:r>
              <a:rPr lang="en-US" sz="3000" dirty="0"/>
              <a:t>immediately</a:t>
            </a:r>
            <a:r>
              <a:rPr lang="en-US" sz="2200" dirty="0"/>
              <a:t>.</a:t>
            </a:r>
          </a:p>
        </p:txBody>
      </p:sp>
      <p:pic>
        <p:nvPicPr>
          <p:cNvPr id="9" name="Picture 8" descr="Calendar icon showing date June 1st with red header and white body. "/>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21113" y="3429000"/>
            <a:ext cx="1624144" cy="1772452"/>
          </a:xfrm>
          <a:prstGeom prst="rect">
            <a:avLst/>
          </a:prstGeom>
        </p:spPr>
      </p:pic>
    </p:spTree>
    <p:extLst>
      <p:ext uri="{BB962C8B-B14F-4D97-AF65-F5344CB8AC3E}">
        <p14:creationId xmlns:p14="http://schemas.microsoft.com/office/powerpoint/2010/main" val="13866405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Screenshot of a CAO contact webpage providing office hours, communication guidelines, and links for applicants seeking assistance. T"/>
          <p:cNvPicPr>
            <a:picLocks noChangeAspect="1"/>
          </p:cNvPicPr>
          <p:nvPr/>
        </p:nvPicPr>
        <p:blipFill rotWithShape="1">
          <a:blip r:embed="rId2">
            <a:extLst>
              <a:ext uri="{28A0092B-C50C-407E-A947-70E740481C1C}">
                <a14:useLocalDpi xmlns:a14="http://schemas.microsoft.com/office/drawing/2010/main" val="0"/>
              </a:ext>
            </a:extLst>
          </a:blip>
          <a:srcRect b="5788"/>
          <a:stretch/>
        </p:blipFill>
        <p:spPr>
          <a:xfrm>
            <a:off x="732857" y="2284248"/>
            <a:ext cx="4705418" cy="4008269"/>
          </a:xfrm>
          <a:prstGeom prst="rect">
            <a:avLst/>
          </a:prstGeom>
        </p:spPr>
      </p:pic>
      <p:sp>
        <p:nvSpPr>
          <p:cNvPr id="2" name="Title 1"/>
          <p:cNvSpPr>
            <a:spLocks noGrp="1"/>
          </p:cNvSpPr>
          <p:nvPr>
            <p:ph type="title"/>
          </p:nvPr>
        </p:nvSpPr>
        <p:spPr/>
        <p:txBody>
          <a:bodyPr/>
          <a:lstStyle/>
          <a:p>
            <a:r>
              <a:rPr lang="en-US" dirty="0"/>
              <a:t>﻿Check for emails from CAO</a:t>
            </a:r>
          </a:p>
        </p:txBody>
      </p:sp>
      <p:sp>
        <p:nvSpPr>
          <p:cNvPr id="3" name="Content Placeholder 2"/>
          <p:cNvSpPr>
            <a:spLocks noGrp="1"/>
          </p:cNvSpPr>
          <p:nvPr>
            <p:ph idx="1"/>
          </p:nvPr>
        </p:nvSpPr>
        <p:spPr>
          <a:xfrm>
            <a:off x="5679140" y="2492387"/>
            <a:ext cx="6046696" cy="3012140"/>
          </a:xfrm>
        </p:spPr>
        <p:txBody>
          <a:bodyPr>
            <a:normAutofit fontScale="85000" lnSpcReduction="20000"/>
          </a:bodyPr>
          <a:lstStyle/>
          <a:p>
            <a:pPr>
              <a:lnSpc>
                <a:spcPct val="110000"/>
              </a:lnSpc>
            </a:pPr>
            <a:r>
              <a:rPr lang="en-GB" dirty="0"/>
              <a:t>Please make sure to regularly check the e-mail account that you used when registering with CAO for new emails from CAO containing important information and instructions.</a:t>
            </a:r>
          </a:p>
          <a:p>
            <a:pPr>
              <a:lnSpc>
                <a:spcPct val="110000"/>
              </a:lnSpc>
            </a:pPr>
            <a:r>
              <a:rPr lang="en-GB" dirty="0"/>
              <a:t>You should periodically check your spam, bulk, promotional or junk mail folders, etc. If you find emails from CAO or HEIs are being directed to these folders, you should consider adding these email addresses to your contacts or email address book.</a:t>
            </a:r>
            <a:endParaRPr lang="en-US" dirty="0"/>
          </a:p>
          <a:p>
            <a:pPr>
              <a:lnSpc>
                <a:spcPct val="110000"/>
              </a:lnSpc>
            </a:pPr>
            <a:r>
              <a:rPr lang="en-GB" dirty="0"/>
              <a:t>You should also check the Correspondence section of your account which contains a log of all emails sent to you by CAO, and any online queries that you have submitted to CAO whilst logged in to your application. </a:t>
            </a:r>
          </a:p>
          <a:p>
            <a:pPr>
              <a:lnSpc>
                <a:spcPct val="110000"/>
              </a:lnSpc>
            </a:pPr>
            <a:endParaRPr lang="en-GB" dirty="0"/>
          </a:p>
        </p:txBody>
      </p:sp>
    </p:spTree>
    <p:extLst>
      <p:ext uri="{BB962C8B-B14F-4D97-AF65-F5344CB8AC3E}">
        <p14:creationId xmlns:p14="http://schemas.microsoft.com/office/powerpoint/2010/main" val="21665151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Offer Process</a:t>
            </a:r>
          </a:p>
        </p:txBody>
      </p:sp>
      <p:sp>
        <p:nvSpPr>
          <p:cNvPr id="3" name="Content Placeholder 2"/>
          <p:cNvSpPr>
            <a:spLocks noGrp="1"/>
          </p:cNvSpPr>
          <p:nvPr>
            <p:ph idx="1"/>
          </p:nvPr>
        </p:nvSpPr>
        <p:spPr>
          <a:xfrm>
            <a:off x="5845629" y="2670729"/>
            <a:ext cx="5508171" cy="4032729"/>
          </a:xfrm>
        </p:spPr>
        <p:txBody>
          <a:bodyPr/>
          <a:lstStyle/>
          <a:p>
            <a:r>
              <a:rPr lang="en-US" dirty="0"/>
              <a:t>Following the release of the Leaving Certificate results CAO will send a communication to all applicants.</a:t>
            </a:r>
          </a:p>
          <a:p>
            <a:r>
              <a:rPr lang="en-US" dirty="0"/>
              <a:t>If you have not yet become entitled to an offer in Round A, Round 0 or Round 1, you will be sent a Statement of Application email asking you to check your account information carefully as important information may be incorrect or missing.</a:t>
            </a:r>
          </a:p>
        </p:txBody>
      </p:sp>
      <p:pic>
        <p:nvPicPr>
          <p:cNvPr id="5" name="Picture 4" descr="Image of an offer notice&#1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6751" y="1962638"/>
            <a:ext cx="4678392" cy="3661720"/>
          </a:xfrm>
          <a:prstGeom prst="rect">
            <a:avLst/>
          </a:prstGeom>
          <a:effectLst>
            <a:outerShdw blurRad="215900" dist="139700" dir="2700000" algn="tl" rotWithShape="0">
              <a:prstClr val="black">
                <a:alpha val="16000"/>
              </a:prstClr>
            </a:outerShdw>
          </a:effectLst>
        </p:spPr>
      </p:pic>
    </p:spTree>
    <p:extLst>
      <p:ext uri="{BB962C8B-B14F-4D97-AF65-F5344CB8AC3E}">
        <p14:creationId xmlns:p14="http://schemas.microsoft.com/office/powerpoint/2010/main" val="16127396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﻿Checking for Offers</a:t>
            </a:r>
          </a:p>
        </p:txBody>
      </p:sp>
      <p:sp>
        <p:nvSpPr>
          <p:cNvPr id="3" name="Content Placeholder 2"/>
          <p:cNvSpPr>
            <a:spLocks noGrp="1"/>
          </p:cNvSpPr>
          <p:nvPr>
            <p:ph idx="1"/>
          </p:nvPr>
        </p:nvSpPr>
        <p:spPr>
          <a:xfrm>
            <a:off x="5403591" y="1930056"/>
            <a:ext cx="6438900" cy="4032729"/>
          </a:xfrm>
        </p:spPr>
        <p:txBody>
          <a:bodyPr/>
          <a:lstStyle/>
          <a:p>
            <a:r>
              <a:rPr lang="en-US" dirty="0"/>
              <a:t>Offers will also be available on the CAO website.</a:t>
            </a:r>
          </a:p>
          <a:p>
            <a:r>
              <a:rPr lang="en-US" dirty="0"/>
              <a:t>You may check for and accept offers on the website. </a:t>
            </a:r>
          </a:p>
          <a:p>
            <a:r>
              <a:rPr lang="en-US" dirty="0"/>
              <a:t>﻿If you are entitled to an offer, you will be sent an email with details of your offer(s). </a:t>
            </a:r>
          </a:p>
          <a:p>
            <a:r>
              <a:rPr lang="en-US" dirty="0"/>
              <a:t>You will also receive an SMS text message if you have selected this option.</a:t>
            </a:r>
          </a:p>
          <a:p>
            <a:r>
              <a:rPr lang="en-US" dirty="0"/>
              <a:t>You should check that all of the details in your CAO Account are correct and that there are no errors or  omissions.</a:t>
            </a:r>
          </a:p>
        </p:txBody>
      </p:sp>
      <p:pic>
        <p:nvPicPr>
          <p:cNvPr id="5" name="Picture 4">
            <a:extLs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6751" y="2115561"/>
            <a:ext cx="4678392" cy="3661720"/>
          </a:xfrm>
          <a:prstGeom prst="rect">
            <a:avLst/>
          </a:prstGeom>
          <a:effectLst>
            <a:outerShdw blurRad="215900" dist="139700" dir="2700000" algn="tl" rotWithShape="0">
              <a:prstClr val="black">
                <a:alpha val="16000"/>
              </a:prstClr>
            </a:outerShdw>
          </a:effectLst>
        </p:spPr>
      </p:pic>
    </p:spTree>
    <p:extLst>
      <p:ext uri="{BB962C8B-B14F-4D97-AF65-F5344CB8AC3E}">
        <p14:creationId xmlns:p14="http://schemas.microsoft.com/office/powerpoint/2010/main" val="20285995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7024" y="1873666"/>
            <a:ext cx="4678392" cy="3661720"/>
          </a:xfrm>
          <a:prstGeom prst="rect">
            <a:avLst/>
          </a:prstGeom>
          <a:effectLst>
            <a:outerShdw blurRad="215900" dist="139700" dir="2700000" algn="tl" rotWithShape="0">
              <a:prstClr val="black">
                <a:alpha val="16000"/>
              </a:prstClr>
            </a:outerShdw>
          </a:effectLst>
        </p:spPr>
      </p:pic>
      <p:sp>
        <p:nvSpPr>
          <p:cNvPr id="2" name="Title 1"/>
          <p:cNvSpPr>
            <a:spLocks noGrp="1"/>
          </p:cNvSpPr>
          <p:nvPr>
            <p:ph type="title"/>
          </p:nvPr>
        </p:nvSpPr>
        <p:spPr/>
        <p:txBody>
          <a:bodyPr/>
          <a:lstStyle/>
          <a:p>
            <a:r>
              <a:rPr lang="en-US" dirty="0"/>
              <a:t>Accepting an Offer</a:t>
            </a:r>
          </a:p>
        </p:txBody>
      </p:sp>
      <p:sp>
        <p:nvSpPr>
          <p:cNvPr id="3" name="Content Placeholder 2"/>
          <p:cNvSpPr>
            <a:spLocks noGrp="1"/>
          </p:cNvSpPr>
          <p:nvPr>
            <p:ph idx="1"/>
          </p:nvPr>
        </p:nvSpPr>
        <p:spPr>
          <a:xfrm>
            <a:off x="5372100" y="2574591"/>
            <a:ext cx="6275614" cy="2960795"/>
          </a:xfrm>
        </p:spPr>
        <p:txBody>
          <a:bodyPr/>
          <a:lstStyle/>
          <a:p>
            <a:pPr marL="0" indent="0">
              <a:lnSpc>
                <a:spcPct val="100000"/>
              </a:lnSpc>
              <a:buNone/>
            </a:pPr>
            <a:r>
              <a:rPr lang="en-US" dirty="0">
                <a:solidFill>
                  <a:srgbClr val="DF4B37"/>
                </a:solidFill>
              </a:rPr>
              <a:t>﻿There can be no delays at the offer/acceptance stage.</a:t>
            </a:r>
          </a:p>
          <a:p>
            <a:pPr>
              <a:lnSpc>
                <a:spcPct val="100000"/>
              </a:lnSpc>
            </a:pPr>
            <a:r>
              <a:rPr lang="en-US" dirty="0"/>
              <a:t>Any offer not accepted by the closing date for receipt of acceptance of offers in CAO may be offered to another applicant in the next round of offers.</a:t>
            </a:r>
          </a:p>
          <a:p>
            <a:pPr>
              <a:lnSpc>
                <a:spcPct val="100000"/>
              </a:lnSpc>
            </a:pPr>
            <a:r>
              <a:rPr lang="en-US" dirty="0"/>
              <a:t>You will receive an e-mail acknowledging your acceptance. </a:t>
            </a:r>
          </a:p>
        </p:txBody>
      </p:sp>
      <p:pic>
        <p:nvPicPr>
          <p:cNvPr id="6" name="Picture 5">
            <a:extLst>
              <a:ext uri="{C183D7F6-B498-43B3-948B-1728B52AA6E4}">
                <adec:decorative xmlns:adec="http://schemas.microsoft.com/office/drawing/2017/decorative" val="1"/>
              </a:ext>
            </a:extLst>
          </p:cNvPr>
          <p:cNvPicPr>
            <a:picLocks noChangeAspect="1"/>
          </p:cNvPicPr>
          <p:nvPr/>
        </p:nvPicPr>
        <p:blipFill rotWithShape="1">
          <a:blip r:embed="rId3">
            <a:extLst>
              <a:ext uri="{28A0092B-C50C-407E-A947-70E740481C1C}">
                <a14:useLocalDpi xmlns:a14="http://schemas.microsoft.com/office/drawing/2010/main" val="0"/>
              </a:ext>
            </a:extLst>
          </a:blip>
          <a:srcRect l="76011" t="30283"/>
          <a:stretch/>
        </p:blipFill>
        <p:spPr>
          <a:xfrm>
            <a:off x="2990627" y="2843216"/>
            <a:ext cx="2381473" cy="2983483"/>
          </a:xfrm>
          <a:prstGeom prst="rect">
            <a:avLst/>
          </a:prstGeom>
        </p:spPr>
      </p:pic>
    </p:spTree>
    <p:extLst>
      <p:ext uri="{BB962C8B-B14F-4D97-AF65-F5344CB8AC3E}">
        <p14:creationId xmlns:p14="http://schemas.microsoft.com/office/powerpoint/2010/main" val="21049043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﻿How Offers are Issued</a:t>
            </a:r>
          </a:p>
        </p:txBody>
      </p:sp>
      <p:sp>
        <p:nvSpPr>
          <p:cNvPr id="3" name="Content Placeholder 2"/>
          <p:cNvSpPr>
            <a:spLocks noGrp="1"/>
          </p:cNvSpPr>
          <p:nvPr>
            <p:ph idx="1"/>
          </p:nvPr>
        </p:nvSpPr>
        <p:spPr>
          <a:xfrm>
            <a:off x="6809014" y="2589085"/>
            <a:ext cx="4985657" cy="3076929"/>
          </a:xfrm>
        </p:spPr>
        <p:txBody>
          <a:bodyPr/>
          <a:lstStyle/>
          <a:p>
            <a:r>
              <a:rPr lang="en-US" dirty="0"/>
              <a:t>﻿We will look just at Level 8 courses, but exactly the same process will take place with Level 7/6 courses, and at the same time.</a:t>
            </a:r>
          </a:p>
          <a:p>
            <a:r>
              <a:rPr lang="en-US" dirty="0"/>
              <a:t>The importance of you, the applicant, placing courses in genuine order of preference will become apparent in the following pages.</a:t>
            </a:r>
          </a:p>
        </p:txBody>
      </p:sp>
      <p:pic>
        <p:nvPicPr>
          <p:cNvPr id="4" name="Picture 3">
            <a:extLst>
              <a:ext uri="{C183D7F6-B498-43B3-948B-1728B52AA6E4}">
                <adec:decorative xmlns:adec="http://schemas.microsoft.com/office/drawing/2017/decorative" val="1"/>
              </a:ext>
            </a:extLst>
          </p:cNvPr>
          <p:cNvPicPr>
            <a:picLocks noChangeAspect="1"/>
          </p:cNvPicPr>
          <p:nvPr/>
        </p:nvPicPr>
        <p:blipFill rotWithShape="1">
          <a:blip r:embed="rId2">
            <a:extLst>
              <a:ext uri="{28A0092B-C50C-407E-A947-70E740481C1C}">
                <a14:useLocalDpi xmlns:a14="http://schemas.microsoft.com/office/drawing/2010/main" val="0"/>
              </a:ext>
            </a:extLst>
          </a:blip>
          <a:srcRect r="70415"/>
          <a:stretch/>
        </p:blipFill>
        <p:spPr>
          <a:xfrm>
            <a:off x="847023" y="2452348"/>
            <a:ext cx="1615348" cy="3042796"/>
          </a:xfrm>
          <a:prstGeom prst="rect">
            <a:avLst/>
          </a:prstGeom>
        </p:spPr>
      </p:pic>
      <p:pic>
        <p:nvPicPr>
          <p:cNvPr id="5" name="Picture 4">
            <a:extLst>
              <a:ext uri="{C183D7F6-B498-43B3-948B-1728B52AA6E4}">
                <adec:decorative xmlns:adec="http://schemas.microsoft.com/office/drawing/2017/decorative" val="1"/>
              </a:ext>
            </a:extLst>
          </p:cNvPr>
          <p:cNvPicPr>
            <a:picLocks noChangeAspect="1"/>
          </p:cNvPicPr>
          <p:nvPr/>
        </p:nvPicPr>
        <p:blipFill rotWithShape="1">
          <a:blip r:embed="rId2">
            <a:extLst>
              <a:ext uri="{28A0092B-C50C-407E-A947-70E740481C1C}">
                <a14:useLocalDpi xmlns:a14="http://schemas.microsoft.com/office/drawing/2010/main" val="0"/>
              </a:ext>
            </a:extLst>
          </a:blip>
          <a:srcRect l="32935" r="33601"/>
          <a:stretch/>
        </p:blipFill>
        <p:spPr>
          <a:xfrm>
            <a:off x="2668594" y="2452348"/>
            <a:ext cx="1827143" cy="3042796"/>
          </a:xfrm>
          <a:prstGeom prst="rect">
            <a:avLst/>
          </a:prstGeom>
        </p:spPr>
      </p:pic>
      <p:pic>
        <p:nvPicPr>
          <p:cNvPr id="6" name="Picture 5">
            <a:extLst>
              <a:ext uri="{C183D7F6-B498-43B3-948B-1728B52AA6E4}">
                <adec:decorative xmlns:adec="http://schemas.microsoft.com/office/drawing/2017/decorative" val="1"/>
              </a:ext>
            </a:extLst>
          </p:cNvPr>
          <p:cNvPicPr>
            <a:picLocks noChangeAspect="1"/>
          </p:cNvPicPr>
          <p:nvPr/>
        </p:nvPicPr>
        <p:blipFill rotWithShape="1">
          <a:blip r:embed="rId2">
            <a:extLst>
              <a:ext uri="{28A0092B-C50C-407E-A947-70E740481C1C}">
                <a14:useLocalDpi xmlns:a14="http://schemas.microsoft.com/office/drawing/2010/main" val="0"/>
              </a:ext>
            </a:extLst>
          </a:blip>
          <a:srcRect l="68091" t="24023"/>
          <a:stretch/>
        </p:blipFill>
        <p:spPr>
          <a:xfrm>
            <a:off x="4564817" y="3183298"/>
            <a:ext cx="1742231" cy="2311845"/>
          </a:xfrm>
          <a:prstGeom prst="rect">
            <a:avLst/>
          </a:prstGeom>
        </p:spPr>
      </p:pic>
    </p:spTree>
    <p:extLst>
      <p:ext uri="{BB962C8B-B14F-4D97-AF65-F5344CB8AC3E}">
        <p14:creationId xmlns:p14="http://schemas.microsoft.com/office/powerpoint/2010/main" val="13030881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50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par>
                          <p:cTn id="8" fill="hold">
                            <p:stCondLst>
                              <p:cond delay="1000"/>
                            </p:stCondLst>
                            <p:childTnLst>
                              <p:par>
                                <p:cTn id="9" presetID="10" presetClass="entr" presetSubtype="0" fill="hold" nodeType="afterEffect">
                                  <p:stCondLst>
                                    <p:cond delay="50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500"/>
                                        <p:tgtEl>
                                          <p:spTgt spid="5"/>
                                        </p:tgtEl>
                                      </p:cBhvr>
                                    </p:animEffect>
                                  </p:childTnLst>
                                </p:cTn>
                              </p:par>
                            </p:childTnLst>
                          </p:cTn>
                        </p:par>
                        <p:par>
                          <p:cTn id="12" fill="hold">
                            <p:stCondLst>
                              <p:cond delay="2000"/>
                            </p:stCondLst>
                            <p:childTnLst>
                              <p:par>
                                <p:cTn id="13" presetID="10" presetClass="entr" presetSubtype="0" fill="hold" nodeType="afterEffect">
                                  <p:stCondLst>
                                    <p:cond delay="50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Minimum Entry Requirements</a:t>
            </a:r>
          </a:p>
        </p:txBody>
      </p:sp>
      <p:sp>
        <p:nvSpPr>
          <p:cNvPr id="3" name="Content Placeholder 2"/>
          <p:cNvSpPr>
            <a:spLocks noGrp="1"/>
          </p:cNvSpPr>
          <p:nvPr>
            <p:ph idx="1"/>
          </p:nvPr>
        </p:nvSpPr>
        <p:spPr>
          <a:xfrm>
            <a:off x="5867400" y="2528524"/>
            <a:ext cx="5486400" cy="4032729"/>
          </a:xfrm>
        </p:spPr>
        <p:txBody>
          <a:bodyPr/>
          <a:lstStyle/>
          <a:p>
            <a:r>
              <a:rPr lang="en-US" dirty="0"/>
              <a:t>﻿When examination results are released, they are entered into the CAO computer.</a:t>
            </a:r>
          </a:p>
          <a:p>
            <a:r>
              <a:rPr lang="en-US" dirty="0"/>
              <a:t>The computer checks each applicant’s results.</a:t>
            </a:r>
          </a:p>
          <a:p>
            <a:r>
              <a:rPr lang="en-GB" dirty="0"/>
              <a:t>For each course that you have applied for, </a:t>
            </a:r>
            <a:br>
              <a:rPr lang="en-GB" dirty="0"/>
            </a:br>
            <a:r>
              <a:rPr lang="en-GB" dirty="0"/>
              <a:t>the computer first determines if you have met the minimum entry requirements for the course.</a:t>
            </a:r>
            <a:endParaRPr lang="en-US" dirty="0"/>
          </a:p>
        </p:txBody>
      </p:sp>
      <p:pic>
        <p:nvPicPr>
          <p:cNvPr id="7" name="Picture 6">
            <a:extLs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00210" y="2075269"/>
            <a:ext cx="4824984" cy="3611880"/>
          </a:xfrm>
          <a:prstGeom prst="rect">
            <a:avLst/>
          </a:prstGeom>
        </p:spPr>
      </p:pic>
    </p:spTree>
    <p:extLst>
      <p:ext uri="{BB962C8B-B14F-4D97-AF65-F5344CB8AC3E}">
        <p14:creationId xmlns:p14="http://schemas.microsoft.com/office/powerpoint/2010/main" val="14075101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C183D7F6-B498-43B3-948B-1728B52AA6E4}">
                <adec:decorative xmlns:adec="http://schemas.microsoft.com/office/drawing/2017/decorative" val="1"/>
              </a:ext>
            </a:extLst>
          </p:cNvPr>
          <p:cNvPicPr>
            <a:picLocks noChangeAspect="1"/>
          </p:cNvPicPr>
          <p:nvPr/>
        </p:nvPicPr>
        <p:blipFill rotWithShape="1">
          <a:blip r:embed="rId2">
            <a:extLst>
              <a:ext uri="{28A0092B-C50C-407E-A947-70E740481C1C}">
                <a14:useLocalDpi xmlns:a14="http://schemas.microsoft.com/office/drawing/2010/main" val="0"/>
              </a:ext>
            </a:extLst>
          </a:blip>
          <a:srcRect t="51215" r="70207"/>
          <a:stretch/>
        </p:blipFill>
        <p:spPr>
          <a:xfrm>
            <a:off x="7159084" y="2797611"/>
            <a:ext cx="4837160" cy="3703026"/>
          </a:xfrm>
          <a:prstGeom prst="rect">
            <a:avLst/>
          </a:prstGeom>
        </p:spPr>
      </p:pic>
      <p:sp>
        <p:nvSpPr>
          <p:cNvPr id="2" name="Title 1"/>
          <p:cNvSpPr>
            <a:spLocks noGrp="1"/>
          </p:cNvSpPr>
          <p:nvPr>
            <p:ph type="title"/>
          </p:nvPr>
        </p:nvSpPr>
        <p:spPr/>
        <p:txBody>
          <a:bodyPr/>
          <a:lstStyle/>
          <a:p>
            <a:r>
              <a:rPr lang="en-US" dirty="0"/>
              <a:t>﻿Purpose of the CAO</a:t>
            </a:r>
          </a:p>
        </p:txBody>
      </p:sp>
      <p:sp>
        <p:nvSpPr>
          <p:cNvPr id="3" name="Content Placeholder 2"/>
          <p:cNvSpPr>
            <a:spLocks noGrp="1"/>
          </p:cNvSpPr>
          <p:nvPr>
            <p:ph idx="1"/>
          </p:nvPr>
        </p:nvSpPr>
        <p:spPr>
          <a:xfrm>
            <a:off x="924026" y="1984929"/>
            <a:ext cx="6491535" cy="4032729"/>
          </a:xfrm>
        </p:spPr>
        <p:txBody>
          <a:bodyPr/>
          <a:lstStyle/>
          <a:p>
            <a:pPr>
              <a:lnSpc>
                <a:spcPct val="100000"/>
              </a:lnSpc>
            </a:pPr>
            <a:r>
              <a:rPr lang="en-US" dirty="0"/>
              <a:t>﻿CAO processes applications to undergraduate courses </a:t>
            </a:r>
            <a:br>
              <a:rPr lang="en-US" dirty="0"/>
            </a:br>
            <a:r>
              <a:rPr lang="en-US" dirty="0"/>
              <a:t>in Higher Education Institutions (HEIs).</a:t>
            </a:r>
          </a:p>
          <a:p>
            <a:pPr>
              <a:lnSpc>
                <a:spcPct val="100000"/>
              </a:lnSpc>
            </a:pPr>
            <a:endParaRPr lang="en-US" dirty="0"/>
          </a:p>
          <a:p>
            <a:pPr>
              <a:lnSpc>
                <a:spcPct val="100000"/>
              </a:lnSpc>
            </a:pPr>
            <a:r>
              <a:rPr lang="en-US" dirty="0"/>
              <a:t>Offers are issued and acceptances are recorded by CAO.</a:t>
            </a:r>
          </a:p>
          <a:p>
            <a:pPr>
              <a:lnSpc>
                <a:spcPct val="100000"/>
              </a:lnSpc>
            </a:pPr>
            <a:endParaRPr lang="en-US" dirty="0"/>
          </a:p>
          <a:p>
            <a:pPr>
              <a:lnSpc>
                <a:spcPct val="100000"/>
              </a:lnSpc>
            </a:pPr>
            <a:r>
              <a:rPr lang="en-US" dirty="0"/>
              <a:t>Assessment of applications and decisions on </a:t>
            </a:r>
            <a:br>
              <a:rPr lang="en-US" dirty="0"/>
            </a:br>
            <a:r>
              <a:rPr lang="en-US" dirty="0"/>
              <a:t>admissions are made by HEIs Admissions Officers.</a:t>
            </a:r>
          </a:p>
        </p:txBody>
      </p:sp>
    </p:spTree>
    <p:extLst>
      <p:ext uri="{BB962C8B-B14F-4D97-AF65-F5344CB8AC3E}">
        <p14:creationId xmlns:p14="http://schemas.microsoft.com/office/powerpoint/2010/main" val="4179339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C183D7F6-B498-43B3-948B-1728B52AA6E4}">
                <adec:decorative xmlns:adec="http://schemas.microsoft.com/office/drawing/2017/decorative" val="1"/>
              </a:ext>
            </a:extLst>
          </p:cNvPr>
          <p:cNvSpPr/>
          <p:nvPr/>
        </p:nvSpPr>
        <p:spPr>
          <a:xfrm>
            <a:off x="649225" y="4915124"/>
            <a:ext cx="10704576" cy="1024118"/>
          </a:xfrm>
          <a:prstGeom prst="rect">
            <a:avLst/>
          </a:prstGeom>
          <a:solidFill>
            <a:srgbClr val="C4E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3">
            <a:extLst>
              <a:ext uri="{C183D7F6-B498-43B3-948B-1728B52AA6E4}">
                <adec:decorative xmlns:adec="http://schemas.microsoft.com/office/drawing/2017/decorative" val="1"/>
              </a:ext>
            </a:extLst>
          </p:cNvPr>
          <p:cNvSpPr/>
          <p:nvPr/>
        </p:nvSpPr>
        <p:spPr>
          <a:xfrm>
            <a:off x="649224" y="2203855"/>
            <a:ext cx="10704576" cy="1148125"/>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p:txBody>
          <a:bodyPr/>
          <a:lstStyle/>
          <a:p>
            <a:r>
              <a:rPr lang="en-US" dirty="0"/>
              <a:t>﻿Order of Merit List</a:t>
            </a:r>
          </a:p>
        </p:txBody>
      </p:sp>
      <p:sp>
        <p:nvSpPr>
          <p:cNvPr id="5" name="Rectangle 4"/>
          <p:cNvSpPr/>
          <p:nvPr/>
        </p:nvSpPr>
        <p:spPr>
          <a:xfrm>
            <a:off x="649224" y="2368152"/>
            <a:ext cx="10394404" cy="972574"/>
          </a:xfrm>
          <a:prstGeom prst="rect">
            <a:avLst/>
          </a:prstGeom>
        </p:spPr>
        <p:txBody>
          <a:bodyPr wrap="square">
            <a:spAutoFit/>
          </a:bodyPr>
          <a:lstStyle/>
          <a:p>
            <a:pPr>
              <a:lnSpc>
                <a:spcPct val="130000"/>
              </a:lnSpc>
            </a:pPr>
            <a:r>
              <a:rPr lang="en-US" sz="2200" b="1" dirty="0">
                <a:solidFill>
                  <a:schemeClr val="bg1"/>
                </a:solidFill>
              </a:rPr>
              <a:t>﻿If you meet the minimum entry requirements for the course, your points are calculated for this course choice.</a:t>
            </a:r>
          </a:p>
        </p:txBody>
      </p:sp>
      <p:sp>
        <p:nvSpPr>
          <p:cNvPr id="3" name="Content Placeholder 2"/>
          <p:cNvSpPr>
            <a:spLocks noGrp="1"/>
          </p:cNvSpPr>
          <p:nvPr>
            <p:ph idx="1"/>
          </p:nvPr>
        </p:nvSpPr>
        <p:spPr>
          <a:xfrm>
            <a:off x="649224" y="3502875"/>
            <a:ext cx="10704576" cy="1135226"/>
          </a:xfrm>
          <a:solidFill>
            <a:schemeClr val="accent2">
              <a:lumMod val="40000"/>
              <a:lumOff val="60000"/>
            </a:schemeClr>
          </a:solidFill>
        </p:spPr>
        <p:txBody>
          <a:bodyPr>
            <a:normAutofit/>
          </a:bodyPr>
          <a:lstStyle/>
          <a:p>
            <a:pPr marL="0" indent="0">
              <a:lnSpc>
                <a:spcPct val="100000"/>
              </a:lnSpc>
              <a:buNone/>
            </a:pPr>
            <a:r>
              <a:rPr lang="en-US" dirty="0"/>
              <a:t>﻿</a:t>
            </a:r>
          </a:p>
          <a:p>
            <a:pPr marL="0" indent="0">
              <a:lnSpc>
                <a:spcPct val="100000"/>
              </a:lnSpc>
              <a:buNone/>
            </a:pPr>
            <a:r>
              <a:rPr lang="en-US" dirty="0"/>
              <a:t>All eligible applicants are then placed on a list, in order of academic merit, for each course that   they have applied for.</a:t>
            </a:r>
          </a:p>
        </p:txBody>
      </p:sp>
      <p:sp>
        <p:nvSpPr>
          <p:cNvPr id="6" name="Rectangle 5">
            <a:extLst>
              <a:ext uri="{C183D7F6-B498-43B3-948B-1728B52AA6E4}">
                <adec:decorative xmlns:adec="http://schemas.microsoft.com/office/drawing/2017/decorative" val="1"/>
              </a:ext>
            </a:extLst>
          </p:cNvPr>
          <p:cNvSpPr/>
          <p:nvPr/>
        </p:nvSpPr>
        <p:spPr>
          <a:xfrm>
            <a:off x="7743512" y="3351980"/>
            <a:ext cx="5387816" cy="471539"/>
          </a:xfrm>
          <a:prstGeom prst="rect">
            <a:avLst/>
          </a:prstGeom>
        </p:spPr>
        <p:txBody>
          <a:bodyPr wrap="square">
            <a:spAutoFit/>
          </a:bodyPr>
          <a:lstStyle/>
          <a:p>
            <a:pPr>
              <a:lnSpc>
                <a:spcPct val="120000"/>
              </a:lnSpc>
            </a:pPr>
            <a:r>
              <a:rPr lang="en-US" sz="2200" b="1" dirty="0">
                <a:solidFill>
                  <a:schemeClr val="bg1"/>
                </a:solidFill>
              </a:rPr>
              <a:t>﻿</a:t>
            </a:r>
          </a:p>
        </p:txBody>
      </p:sp>
      <p:sp>
        <p:nvSpPr>
          <p:cNvPr id="10" name="Rectangle 9"/>
          <p:cNvSpPr/>
          <p:nvPr/>
        </p:nvSpPr>
        <p:spPr>
          <a:xfrm>
            <a:off x="649224" y="5115179"/>
            <a:ext cx="8635305" cy="400110"/>
          </a:xfrm>
          <a:prstGeom prst="rect">
            <a:avLst/>
          </a:prstGeom>
        </p:spPr>
        <p:txBody>
          <a:bodyPr wrap="square">
            <a:spAutoFit/>
          </a:bodyPr>
          <a:lstStyle/>
          <a:p>
            <a:r>
              <a:rPr lang="en-US" sz="2000" b="1" dirty="0"/>
              <a:t>Minimum Entry Requirements + Points Score = </a:t>
            </a:r>
            <a:r>
              <a:rPr lang="en-US" sz="2000" b="1" dirty="0">
                <a:solidFill>
                  <a:srgbClr val="DF4B37"/>
                </a:solidFill>
              </a:rPr>
              <a:t>Position on Order of Merit List</a:t>
            </a:r>
          </a:p>
        </p:txBody>
      </p:sp>
    </p:spTree>
    <p:extLst>
      <p:ext uri="{BB962C8B-B14F-4D97-AF65-F5344CB8AC3E}">
        <p14:creationId xmlns:p14="http://schemas.microsoft.com/office/powerpoint/2010/main" val="2246526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Allocation of Places</a:t>
            </a:r>
          </a:p>
        </p:txBody>
      </p:sp>
      <p:sp>
        <p:nvSpPr>
          <p:cNvPr id="3" name="Content Placeholder 2"/>
          <p:cNvSpPr>
            <a:spLocks noGrp="1"/>
          </p:cNvSpPr>
          <p:nvPr>
            <p:ph idx="1"/>
          </p:nvPr>
        </p:nvSpPr>
        <p:spPr>
          <a:xfrm>
            <a:off x="6512859" y="2277035"/>
            <a:ext cx="5257800" cy="3330389"/>
          </a:xfrm>
        </p:spPr>
        <p:txBody>
          <a:bodyPr/>
          <a:lstStyle/>
          <a:p>
            <a:r>
              <a:rPr lang="en-US" dirty="0"/>
              <a:t>﻿The admissions officers of the Higher Education Institutions tell CAO how many places are to be offered on each course.</a:t>
            </a:r>
          </a:p>
          <a:p>
            <a:r>
              <a:rPr lang="en-US" dirty="0"/>
              <a:t>CAO then makes offers to the required number of applicants on each course, starting with the applicant with the highest points and working down until enough places have been offered.</a:t>
            </a:r>
          </a:p>
        </p:txBody>
      </p:sp>
      <p:pic>
        <p:nvPicPr>
          <p:cNvPr id="4" name="Picture 3" descr="Diagram showing a central red human figure surrounded by eight blue labels indicating different numbers of offers: 20, 110, 60, 80, 178, 48, 90, and 240. The diagram represents distribution or availability of offers related to a person or group, highlighting a wide range of offer quantities.&#1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7023" y="2277035"/>
            <a:ext cx="5187696" cy="2874264"/>
          </a:xfrm>
          <a:prstGeom prst="rect">
            <a:avLst/>
          </a:prstGeom>
        </p:spPr>
      </p:pic>
    </p:spTree>
    <p:extLst>
      <p:ext uri="{BB962C8B-B14F-4D97-AF65-F5344CB8AC3E}">
        <p14:creationId xmlns:p14="http://schemas.microsoft.com/office/powerpoint/2010/main" val="3968184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Additional Offer Rounds</a:t>
            </a:r>
          </a:p>
        </p:txBody>
      </p:sp>
      <p:sp>
        <p:nvSpPr>
          <p:cNvPr id="3" name="Content Placeholder 2"/>
          <p:cNvSpPr>
            <a:spLocks noGrp="1"/>
          </p:cNvSpPr>
          <p:nvPr>
            <p:ph idx="1"/>
          </p:nvPr>
        </p:nvSpPr>
        <p:spPr>
          <a:xfrm>
            <a:off x="6512859" y="2277035"/>
            <a:ext cx="5257800" cy="3330389"/>
          </a:xfrm>
        </p:spPr>
        <p:txBody>
          <a:bodyPr>
            <a:normAutofit/>
          </a:bodyPr>
          <a:lstStyle/>
          <a:p>
            <a:r>
              <a:rPr lang="en-US" dirty="0"/>
              <a:t>﻿﻿Should some applicants decline to accept their offers, these places become available in the next round of offers.</a:t>
            </a:r>
          </a:p>
          <a:p>
            <a:r>
              <a:rPr lang="en-US" dirty="0"/>
              <a:t>They will be offered to the next applicants on the Order of Merit list. </a:t>
            </a:r>
          </a:p>
          <a:p>
            <a:r>
              <a:rPr lang="en-US" dirty="0"/>
              <a:t>This process continues until all of the places on the course are filled or until all of the eligible applicants on the Order of Merit list have been offered places.</a:t>
            </a:r>
          </a:p>
        </p:txBody>
      </p:sp>
      <p:pic>
        <p:nvPicPr>
          <p:cNvPr id="5" name="Picture 4" descr="Image of Level 8 offer notice&#10;"/>
          <p:cNvPicPr>
            <a:picLocks noChangeAspect="1"/>
          </p:cNvPicPr>
          <p:nvPr/>
        </p:nvPicPr>
        <p:blipFill rotWithShape="1">
          <a:blip r:embed="rId2">
            <a:extLst>
              <a:ext uri="{28A0092B-C50C-407E-A947-70E740481C1C}">
                <a14:useLocalDpi xmlns:a14="http://schemas.microsoft.com/office/drawing/2010/main" val="0"/>
              </a:ext>
            </a:extLst>
          </a:blip>
          <a:srcRect l="1" r="58477"/>
          <a:stretch/>
        </p:blipFill>
        <p:spPr>
          <a:xfrm>
            <a:off x="578083" y="2572123"/>
            <a:ext cx="2299587" cy="2410968"/>
          </a:xfrm>
          <a:prstGeom prst="rect">
            <a:avLst/>
          </a:prstGeom>
          <a:effectLst>
            <a:outerShdw blurRad="50800" dist="38100" dir="2700000" algn="tl" rotWithShape="0">
              <a:prstClr val="black">
                <a:alpha val="40000"/>
              </a:prstClr>
            </a:outerShdw>
          </a:effectLst>
        </p:spPr>
      </p:pic>
      <p:pic>
        <p:nvPicPr>
          <p:cNvPr id="6" name="Picture 5" descr="Image of Level 7/6 no offer notification"/>
          <p:cNvPicPr>
            <a:picLocks noChangeAspect="1"/>
          </p:cNvPicPr>
          <p:nvPr/>
        </p:nvPicPr>
        <p:blipFill rotWithShape="1">
          <a:blip r:embed="rId2">
            <a:extLst>
              <a:ext uri="{28A0092B-C50C-407E-A947-70E740481C1C}">
                <a14:useLocalDpi xmlns:a14="http://schemas.microsoft.com/office/drawing/2010/main" val="0"/>
              </a:ext>
            </a:extLst>
          </a:blip>
          <a:srcRect l="59247"/>
          <a:stretch/>
        </p:blipFill>
        <p:spPr>
          <a:xfrm>
            <a:off x="3859307" y="2572123"/>
            <a:ext cx="2256992" cy="2410968"/>
          </a:xfrm>
          <a:prstGeom prst="rect">
            <a:avLst/>
          </a:prstGeom>
          <a:effectLst>
            <a:outerShdw blurRad="50800" dist="38100" dir="2700000" algn="tl" rotWithShape="0">
              <a:prstClr val="black">
                <a:alpha val="40000"/>
              </a:prstClr>
            </a:outerShdw>
          </a:effectLst>
        </p:spPr>
      </p:pic>
      <p:pic>
        <p:nvPicPr>
          <p:cNvPr id="7" name="Picture 6">
            <a:extLst>
              <a:ext uri="{C183D7F6-B498-43B3-948B-1728B52AA6E4}">
                <adec:decorative xmlns:adec="http://schemas.microsoft.com/office/drawing/2017/decorative" val="1"/>
              </a:ext>
            </a:extLst>
          </p:cNvPr>
          <p:cNvPicPr>
            <a:picLocks noChangeAspect="1"/>
          </p:cNvPicPr>
          <p:nvPr/>
        </p:nvPicPr>
        <p:blipFill rotWithShape="1">
          <a:blip r:embed="rId2">
            <a:extLst>
              <a:ext uri="{28A0092B-C50C-407E-A947-70E740481C1C}">
                <a14:useLocalDpi xmlns:a14="http://schemas.microsoft.com/office/drawing/2010/main" val="0"/>
              </a:ext>
            </a:extLst>
          </a:blip>
          <a:srcRect l="41522" r="40753"/>
          <a:stretch/>
        </p:blipFill>
        <p:spPr>
          <a:xfrm>
            <a:off x="2877671" y="2572123"/>
            <a:ext cx="981635" cy="2410968"/>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4972535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50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par>
                          <p:cTn id="8" fill="hold">
                            <p:stCondLst>
                              <p:cond delay="1000"/>
                            </p:stCondLst>
                            <p:childTnLst>
                              <p:par>
                                <p:cTn id="9" presetID="10" presetClass="entr" presetSubtype="0" fill="hold" nodeType="afterEffect">
                                  <p:stCondLst>
                                    <p:cond delay="50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Offer Process - Example</a:t>
            </a:r>
          </a:p>
        </p:txBody>
      </p:sp>
      <p:sp>
        <p:nvSpPr>
          <p:cNvPr id="9" name="Rectangle 8">
            <a:extLst>
              <a:ext uri="{C183D7F6-B498-43B3-948B-1728B52AA6E4}">
                <adec:decorative xmlns:adec="http://schemas.microsoft.com/office/drawing/2017/decorative" val="1"/>
              </a:ext>
            </a:extLst>
          </p:cNvPr>
          <p:cNvSpPr/>
          <p:nvPr/>
        </p:nvSpPr>
        <p:spPr>
          <a:xfrm>
            <a:off x="5342964" y="2031248"/>
            <a:ext cx="2850777" cy="1144920"/>
          </a:xfrm>
          <a:prstGeom prst="rect">
            <a:avLst/>
          </a:prstGeom>
          <a:solidFill>
            <a:srgbClr val="DF4B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p:cNvSpPr/>
          <p:nvPr/>
        </p:nvSpPr>
        <p:spPr>
          <a:xfrm>
            <a:off x="5585013" y="2180743"/>
            <a:ext cx="2850776" cy="769441"/>
          </a:xfrm>
          <a:prstGeom prst="rect">
            <a:avLst/>
          </a:prstGeom>
        </p:spPr>
        <p:txBody>
          <a:bodyPr wrap="square">
            <a:spAutoFit/>
          </a:bodyPr>
          <a:lstStyle/>
          <a:p>
            <a:r>
              <a:rPr lang="en-US" sz="2200" b="1" dirty="0">
                <a:solidFill>
                  <a:schemeClr val="bg1"/>
                </a:solidFill>
              </a:rPr>
              <a:t>﻿EXAMPLE </a:t>
            </a:r>
          </a:p>
          <a:p>
            <a:r>
              <a:rPr lang="en-US" sz="2200" b="1" dirty="0">
                <a:solidFill>
                  <a:schemeClr val="bg1"/>
                </a:solidFill>
              </a:rPr>
              <a:t>– no results yet!</a:t>
            </a:r>
          </a:p>
        </p:txBody>
      </p:sp>
      <p:sp>
        <p:nvSpPr>
          <p:cNvPr id="3" name="Content Placeholder 2"/>
          <p:cNvSpPr>
            <a:spLocks noGrp="1"/>
          </p:cNvSpPr>
          <p:nvPr>
            <p:ph idx="1"/>
          </p:nvPr>
        </p:nvSpPr>
        <p:spPr>
          <a:xfrm>
            <a:off x="5342964" y="3449592"/>
            <a:ext cx="5477435" cy="2362201"/>
          </a:xfrm>
        </p:spPr>
        <p:txBody>
          <a:bodyPr>
            <a:normAutofit/>
          </a:bodyPr>
          <a:lstStyle/>
          <a:p>
            <a:r>
              <a:rPr lang="en-US" dirty="0"/>
              <a:t>﻿These are the applicants for CK101 - Arts in UCC.</a:t>
            </a:r>
          </a:p>
          <a:p>
            <a:r>
              <a:rPr lang="en-US" dirty="0"/>
              <a:t>The examination results have not yet been released, so these applicants are in no particular order.</a:t>
            </a:r>
          </a:p>
          <a:p>
            <a:r>
              <a:rPr lang="en-US" dirty="0"/>
              <a:t>We are going to trace the progress of the applicant marked in </a:t>
            </a:r>
            <a:r>
              <a:rPr lang="en-US" dirty="0">
                <a:solidFill>
                  <a:srgbClr val="DF4B37"/>
                </a:solidFill>
              </a:rPr>
              <a:t>red</a:t>
            </a:r>
            <a:r>
              <a:rPr lang="en-US" dirty="0"/>
              <a:t>.</a:t>
            </a:r>
          </a:p>
        </p:txBody>
      </p:sp>
      <p:pic>
        <p:nvPicPr>
          <p:cNvPr id="4" name="Picture 3" descr="Diagram showing 15 simplified human figures arranged in a 3x5 grid with 14 figures in blue and one figure in red at the centre. The red figure highlights distinction or difference within a group of otherwise uniform blue figures.&#1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74600" y="1974361"/>
            <a:ext cx="3194304" cy="3837432"/>
          </a:xfrm>
          <a:prstGeom prst="rect">
            <a:avLst/>
          </a:prstGeom>
        </p:spPr>
      </p:pic>
    </p:spTree>
    <p:extLst>
      <p:ext uri="{BB962C8B-B14F-4D97-AF65-F5344CB8AC3E}">
        <p14:creationId xmlns:p14="http://schemas.microsoft.com/office/powerpoint/2010/main" val="2429589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﻿After the Results are Released</a:t>
            </a:r>
          </a:p>
        </p:txBody>
      </p:sp>
      <p:pic>
        <p:nvPicPr>
          <p:cNvPr id="5" name="Picture 4" descr="Diagram to highlight how places are allocated. "/>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51116" y="2049510"/>
            <a:ext cx="3785616" cy="3776472"/>
          </a:xfrm>
          <a:prstGeom prst="rect">
            <a:avLst/>
          </a:prstGeom>
          <a:effectLst>
            <a:outerShdw blurRad="50800" dist="38100" dir="2700000" algn="tl" rotWithShape="0">
              <a:prstClr val="black">
                <a:alpha val="40000"/>
              </a:prstClr>
            </a:outerShdw>
          </a:effectLst>
        </p:spPr>
      </p:pic>
      <p:sp>
        <p:nvSpPr>
          <p:cNvPr id="3" name="Content Placeholder 2"/>
          <p:cNvSpPr>
            <a:spLocks noGrp="1"/>
          </p:cNvSpPr>
          <p:nvPr>
            <p:ph idx="1"/>
          </p:nvPr>
        </p:nvSpPr>
        <p:spPr>
          <a:xfrm>
            <a:off x="5342964" y="3449592"/>
            <a:ext cx="6167718" cy="2362201"/>
          </a:xfrm>
        </p:spPr>
        <p:txBody>
          <a:bodyPr>
            <a:normAutofit fontScale="92500" lnSpcReduction="20000"/>
          </a:bodyPr>
          <a:lstStyle/>
          <a:p>
            <a:pPr>
              <a:lnSpc>
                <a:spcPct val="100000"/>
              </a:lnSpc>
            </a:pPr>
            <a:r>
              <a:rPr lang="en-US" dirty="0"/>
              <a:t>﻿Applicants are placed in a queue for each course they applied for. Their position in the queue is determined by their points.</a:t>
            </a:r>
          </a:p>
          <a:p>
            <a:pPr>
              <a:lnSpc>
                <a:spcPct val="100000"/>
              </a:lnSpc>
            </a:pPr>
            <a:r>
              <a:rPr lang="en-US" dirty="0"/>
              <a:t>The applicant with the highest points is placed at the top of the queue. </a:t>
            </a:r>
          </a:p>
          <a:p>
            <a:pPr>
              <a:lnSpc>
                <a:spcPct val="100000"/>
              </a:lnSpc>
            </a:pPr>
            <a:r>
              <a:rPr lang="en-US" dirty="0"/>
              <a:t>The points achieved by the applicant in red determines her position in the queue for each course she has applied to.</a:t>
            </a:r>
          </a:p>
        </p:txBody>
      </p:sp>
      <p:sp>
        <p:nvSpPr>
          <p:cNvPr id="9" name="Rectangle 8">
            <a:extLst>
              <a:ext uri="{C183D7F6-B498-43B3-948B-1728B52AA6E4}">
                <adec:decorative xmlns:adec="http://schemas.microsoft.com/office/drawing/2017/decorative" val="1"/>
              </a:ext>
            </a:extLst>
          </p:cNvPr>
          <p:cNvSpPr/>
          <p:nvPr/>
        </p:nvSpPr>
        <p:spPr>
          <a:xfrm>
            <a:off x="5342965" y="2031248"/>
            <a:ext cx="4285130" cy="1144920"/>
          </a:xfrm>
          <a:prstGeom prst="rect">
            <a:avLst/>
          </a:prstGeom>
          <a:solidFill>
            <a:srgbClr val="DF4B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p:cNvSpPr/>
          <p:nvPr/>
        </p:nvSpPr>
        <p:spPr>
          <a:xfrm>
            <a:off x="5585012" y="2180743"/>
            <a:ext cx="4244787" cy="769441"/>
          </a:xfrm>
          <a:prstGeom prst="rect">
            <a:avLst/>
          </a:prstGeom>
        </p:spPr>
        <p:txBody>
          <a:bodyPr wrap="square">
            <a:spAutoFit/>
          </a:bodyPr>
          <a:lstStyle/>
          <a:p>
            <a:r>
              <a:rPr lang="en-US" sz="2200" b="1" dirty="0">
                <a:solidFill>
                  <a:schemeClr val="bg1"/>
                </a:solidFill>
              </a:rPr>
              <a:t>﻿EXAMPLE </a:t>
            </a:r>
          </a:p>
          <a:p>
            <a:r>
              <a:rPr lang="en-US" sz="2200" b="1" dirty="0">
                <a:solidFill>
                  <a:schemeClr val="bg1"/>
                </a:solidFill>
              </a:rPr>
              <a:t>– LC results have been released.</a:t>
            </a:r>
          </a:p>
        </p:txBody>
      </p:sp>
      <p:sp>
        <p:nvSpPr>
          <p:cNvPr id="8" name="Content Placeholder 2"/>
          <p:cNvSpPr txBox="1">
            <a:spLocks/>
          </p:cNvSpPr>
          <p:nvPr/>
        </p:nvSpPr>
        <p:spPr>
          <a:xfrm>
            <a:off x="1097545" y="2325248"/>
            <a:ext cx="1107142" cy="556920"/>
          </a:xfrm>
          <a:prstGeom prst="rect">
            <a:avLst/>
          </a:prstGeom>
        </p:spPr>
        <p:txBody>
          <a:bodyPr vert="horz" lIns="36000" tIns="45720" rIns="91440" bIns="45720" rtlCol="0" anchor="t" anchorCtr="0">
            <a:normAutofit/>
          </a:bodyPr>
          <a:lstStyle>
            <a:lvl1pPr marL="342900" indent="-342900" algn="l" defTabSz="914400" rtl="0" eaLnBrk="1" latinLnBrk="0" hangingPunct="1">
              <a:lnSpc>
                <a:spcPct val="90000"/>
              </a:lnSpc>
              <a:spcBef>
                <a:spcPts val="1000"/>
              </a:spcBef>
              <a:buClr>
                <a:srgbClr val="DF4B37"/>
              </a:buClr>
              <a:buSzPct val="105000"/>
              <a:buFont typeface="Arial" charset="0"/>
              <a:buChar char="•"/>
              <a:defRPr sz="2000" b="1" kern="1200">
                <a:solidFill>
                  <a:schemeClr val="tx1"/>
                </a:solidFill>
                <a:latin typeface="+mn-lt"/>
                <a:ea typeface="+mn-ea"/>
                <a:cs typeface="+mn-cs"/>
              </a:defRPr>
            </a:lvl1pPr>
            <a:lvl2pPr marL="800100" indent="-342900" algn="l" defTabSz="914400" rtl="0" eaLnBrk="1" latinLnBrk="0" hangingPunct="1">
              <a:lnSpc>
                <a:spcPct val="90000"/>
              </a:lnSpc>
              <a:spcBef>
                <a:spcPts val="500"/>
              </a:spcBef>
              <a:buClr>
                <a:srgbClr val="DF4B37"/>
              </a:buClr>
              <a:buFont typeface="Arial" charset="0"/>
              <a:buChar char="•"/>
              <a:defRPr sz="2000" b="1" kern="1200">
                <a:solidFill>
                  <a:schemeClr val="tx1"/>
                </a:solidFill>
                <a:latin typeface="+mn-lt"/>
                <a:ea typeface="+mn-ea"/>
                <a:cs typeface="+mn-cs"/>
              </a:defRPr>
            </a:lvl2pPr>
            <a:lvl3pPr marL="1257300" indent="-342900" algn="l" defTabSz="914400" rtl="0" eaLnBrk="1" latinLnBrk="0" hangingPunct="1">
              <a:lnSpc>
                <a:spcPct val="90000"/>
              </a:lnSpc>
              <a:spcBef>
                <a:spcPts val="500"/>
              </a:spcBef>
              <a:buClr>
                <a:srgbClr val="DF4B37"/>
              </a:buClr>
              <a:buFont typeface="Arial" charset="0"/>
              <a:buChar char="•"/>
              <a:defRPr sz="2000" b="1" kern="1200">
                <a:solidFill>
                  <a:schemeClr val="tx1"/>
                </a:solidFill>
                <a:latin typeface="+mn-lt"/>
                <a:ea typeface="+mn-ea"/>
                <a:cs typeface="+mn-cs"/>
              </a:defRPr>
            </a:lvl3pPr>
            <a:lvl4pPr marL="1657350" indent="-285750" algn="l" defTabSz="914400" rtl="0" eaLnBrk="1" latinLnBrk="0" hangingPunct="1">
              <a:lnSpc>
                <a:spcPct val="90000"/>
              </a:lnSpc>
              <a:spcBef>
                <a:spcPts val="500"/>
              </a:spcBef>
              <a:buClr>
                <a:srgbClr val="DF4B37"/>
              </a:buClr>
              <a:buFont typeface="Arial" charset="0"/>
              <a:buChar char="•"/>
              <a:defRPr sz="2000" b="1" kern="1200">
                <a:solidFill>
                  <a:schemeClr val="tx1"/>
                </a:solidFill>
                <a:latin typeface="+mn-lt"/>
                <a:ea typeface="+mn-ea"/>
                <a:cs typeface="+mn-cs"/>
              </a:defRPr>
            </a:lvl4pPr>
            <a:lvl5pPr marL="2114550" indent="-285750" algn="l" defTabSz="914400" rtl="0" eaLnBrk="1" latinLnBrk="0" hangingPunct="1">
              <a:lnSpc>
                <a:spcPct val="90000"/>
              </a:lnSpc>
              <a:spcBef>
                <a:spcPts val="500"/>
              </a:spcBef>
              <a:buClr>
                <a:srgbClr val="DF4B37"/>
              </a:buClr>
              <a:buFont typeface="Arial" charset="0"/>
              <a:buChar char="•"/>
              <a:defRPr sz="20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None/>
            </a:pPr>
            <a:r>
              <a:rPr lang="fi-FI" dirty="0"/>
              <a:t>﻿1. CK101</a:t>
            </a:r>
            <a:endParaRPr lang="en-US" dirty="0"/>
          </a:p>
        </p:txBody>
      </p:sp>
      <p:sp>
        <p:nvSpPr>
          <p:cNvPr id="12" name="Content Placeholder 2"/>
          <p:cNvSpPr txBox="1">
            <a:spLocks/>
          </p:cNvSpPr>
          <p:nvPr/>
        </p:nvSpPr>
        <p:spPr>
          <a:xfrm>
            <a:off x="1097545" y="3176168"/>
            <a:ext cx="1107142" cy="556920"/>
          </a:xfrm>
          <a:prstGeom prst="rect">
            <a:avLst/>
          </a:prstGeom>
        </p:spPr>
        <p:txBody>
          <a:bodyPr vert="horz" lIns="36000" tIns="45720" rIns="91440" bIns="45720" rtlCol="0" anchor="t" anchorCtr="0">
            <a:normAutofit/>
          </a:bodyPr>
          <a:lstStyle>
            <a:lvl1pPr marL="342900" indent="-342900" algn="l" defTabSz="914400" rtl="0" eaLnBrk="1" latinLnBrk="0" hangingPunct="1">
              <a:lnSpc>
                <a:spcPct val="90000"/>
              </a:lnSpc>
              <a:spcBef>
                <a:spcPts val="1000"/>
              </a:spcBef>
              <a:buClr>
                <a:srgbClr val="DF4B37"/>
              </a:buClr>
              <a:buSzPct val="105000"/>
              <a:buFont typeface="Arial" charset="0"/>
              <a:buChar char="•"/>
              <a:defRPr sz="2000" b="1" kern="1200">
                <a:solidFill>
                  <a:schemeClr val="tx1"/>
                </a:solidFill>
                <a:latin typeface="+mn-lt"/>
                <a:ea typeface="+mn-ea"/>
                <a:cs typeface="+mn-cs"/>
              </a:defRPr>
            </a:lvl1pPr>
            <a:lvl2pPr marL="800100" indent="-342900" algn="l" defTabSz="914400" rtl="0" eaLnBrk="1" latinLnBrk="0" hangingPunct="1">
              <a:lnSpc>
                <a:spcPct val="90000"/>
              </a:lnSpc>
              <a:spcBef>
                <a:spcPts val="500"/>
              </a:spcBef>
              <a:buClr>
                <a:srgbClr val="DF4B37"/>
              </a:buClr>
              <a:buFont typeface="Arial" charset="0"/>
              <a:buChar char="•"/>
              <a:defRPr sz="2000" b="1" kern="1200">
                <a:solidFill>
                  <a:schemeClr val="tx1"/>
                </a:solidFill>
                <a:latin typeface="+mn-lt"/>
                <a:ea typeface="+mn-ea"/>
                <a:cs typeface="+mn-cs"/>
              </a:defRPr>
            </a:lvl2pPr>
            <a:lvl3pPr marL="1257300" indent="-342900" algn="l" defTabSz="914400" rtl="0" eaLnBrk="1" latinLnBrk="0" hangingPunct="1">
              <a:lnSpc>
                <a:spcPct val="90000"/>
              </a:lnSpc>
              <a:spcBef>
                <a:spcPts val="500"/>
              </a:spcBef>
              <a:buClr>
                <a:srgbClr val="DF4B37"/>
              </a:buClr>
              <a:buFont typeface="Arial" charset="0"/>
              <a:buChar char="•"/>
              <a:defRPr sz="2000" b="1" kern="1200">
                <a:solidFill>
                  <a:schemeClr val="tx1"/>
                </a:solidFill>
                <a:latin typeface="+mn-lt"/>
                <a:ea typeface="+mn-ea"/>
                <a:cs typeface="+mn-cs"/>
              </a:defRPr>
            </a:lvl3pPr>
            <a:lvl4pPr marL="1657350" indent="-285750" algn="l" defTabSz="914400" rtl="0" eaLnBrk="1" latinLnBrk="0" hangingPunct="1">
              <a:lnSpc>
                <a:spcPct val="90000"/>
              </a:lnSpc>
              <a:spcBef>
                <a:spcPts val="500"/>
              </a:spcBef>
              <a:buClr>
                <a:srgbClr val="DF4B37"/>
              </a:buClr>
              <a:buFont typeface="Arial" charset="0"/>
              <a:buChar char="•"/>
              <a:defRPr sz="2000" b="1" kern="1200">
                <a:solidFill>
                  <a:schemeClr val="tx1"/>
                </a:solidFill>
                <a:latin typeface="+mn-lt"/>
                <a:ea typeface="+mn-ea"/>
                <a:cs typeface="+mn-cs"/>
              </a:defRPr>
            </a:lvl4pPr>
            <a:lvl5pPr marL="2114550" indent="-285750" algn="l" defTabSz="914400" rtl="0" eaLnBrk="1" latinLnBrk="0" hangingPunct="1">
              <a:lnSpc>
                <a:spcPct val="90000"/>
              </a:lnSpc>
              <a:spcBef>
                <a:spcPts val="500"/>
              </a:spcBef>
              <a:buClr>
                <a:srgbClr val="DF4B37"/>
              </a:buClr>
              <a:buFont typeface="Arial" charset="0"/>
              <a:buChar char="•"/>
              <a:defRPr sz="20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None/>
            </a:pPr>
            <a:r>
              <a:rPr lang="nb-NO" dirty="0"/>
              <a:t>﻿2. DN201</a:t>
            </a:r>
            <a:endParaRPr lang="en-US" dirty="0"/>
          </a:p>
        </p:txBody>
      </p:sp>
      <p:sp>
        <p:nvSpPr>
          <p:cNvPr id="13" name="Content Placeholder 2"/>
          <p:cNvSpPr txBox="1">
            <a:spLocks/>
          </p:cNvSpPr>
          <p:nvPr/>
        </p:nvSpPr>
        <p:spPr>
          <a:xfrm>
            <a:off x="1097545" y="4222615"/>
            <a:ext cx="1107142" cy="556920"/>
          </a:xfrm>
          <a:prstGeom prst="rect">
            <a:avLst/>
          </a:prstGeom>
        </p:spPr>
        <p:txBody>
          <a:bodyPr vert="horz" lIns="36000" tIns="45720" rIns="91440" bIns="45720" rtlCol="0" anchor="t" anchorCtr="0">
            <a:normAutofit/>
          </a:bodyPr>
          <a:lstStyle>
            <a:lvl1pPr marL="342900" indent="-342900" algn="l" defTabSz="914400" rtl="0" eaLnBrk="1" latinLnBrk="0" hangingPunct="1">
              <a:lnSpc>
                <a:spcPct val="90000"/>
              </a:lnSpc>
              <a:spcBef>
                <a:spcPts val="1000"/>
              </a:spcBef>
              <a:buClr>
                <a:srgbClr val="DF4B37"/>
              </a:buClr>
              <a:buSzPct val="105000"/>
              <a:buFont typeface="Arial" charset="0"/>
              <a:buChar char="•"/>
              <a:defRPr sz="2000" b="1" kern="1200">
                <a:solidFill>
                  <a:schemeClr val="tx1"/>
                </a:solidFill>
                <a:latin typeface="+mn-lt"/>
                <a:ea typeface="+mn-ea"/>
                <a:cs typeface="+mn-cs"/>
              </a:defRPr>
            </a:lvl1pPr>
            <a:lvl2pPr marL="800100" indent="-342900" algn="l" defTabSz="914400" rtl="0" eaLnBrk="1" latinLnBrk="0" hangingPunct="1">
              <a:lnSpc>
                <a:spcPct val="90000"/>
              </a:lnSpc>
              <a:spcBef>
                <a:spcPts val="500"/>
              </a:spcBef>
              <a:buClr>
                <a:srgbClr val="DF4B37"/>
              </a:buClr>
              <a:buFont typeface="Arial" charset="0"/>
              <a:buChar char="•"/>
              <a:defRPr sz="2000" b="1" kern="1200">
                <a:solidFill>
                  <a:schemeClr val="tx1"/>
                </a:solidFill>
                <a:latin typeface="+mn-lt"/>
                <a:ea typeface="+mn-ea"/>
                <a:cs typeface="+mn-cs"/>
              </a:defRPr>
            </a:lvl2pPr>
            <a:lvl3pPr marL="1257300" indent="-342900" algn="l" defTabSz="914400" rtl="0" eaLnBrk="1" latinLnBrk="0" hangingPunct="1">
              <a:lnSpc>
                <a:spcPct val="90000"/>
              </a:lnSpc>
              <a:spcBef>
                <a:spcPts val="500"/>
              </a:spcBef>
              <a:buClr>
                <a:srgbClr val="DF4B37"/>
              </a:buClr>
              <a:buFont typeface="Arial" charset="0"/>
              <a:buChar char="•"/>
              <a:defRPr sz="2000" b="1" kern="1200">
                <a:solidFill>
                  <a:schemeClr val="tx1"/>
                </a:solidFill>
                <a:latin typeface="+mn-lt"/>
                <a:ea typeface="+mn-ea"/>
                <a:cs typeface="+mn-cs"/>
              </a:defRPr>
            </a:lvl3pPr>
            <a:lvl4pPr marL="1657350" indent="-285750" algn="l" defTabSz="914400" rtl="0" eaLnBrk="1" latinLnBrk="0" hangingPunct="1">
              <a:lnSpc>
                <a:spcPct val="90000"/>
              </a:lnSpc>
              <a:spcBef>
                <a:spcPts val="500"/>
              </a:spcBef>
              <a:buClr>
                <a:srgbClr val="DF4B37"/>
              </a:buClr>
              <a:buFont typeface="Arial" charset="0"/>
              <a:buChar char="•"/>
              <a:defRPr sz="2000" b="1" kern="1200">
                <a:solidFill>
                  <a:schemeClr val="tx1"/>
                </a:solidFill>
                <a:latin typeface="+mn-lt"/>
                <a:ea typeface="+mn-ea"/>
                <a:cs typeface="+mn-cs"/>
              </a:defRPr>
            </a:lvl4pPr>
            <a:lvl5pPr marL="2114550" indent="-285750" algn="l" defTabSz="914400" rtl="0" eaLnBrk="1" latinLnBrk="0" hangingPunct="1">
              <a:lnSpc>
                <a:spcPct val="90000"/>
              </a:lnSpc>
              <a:spcBef>
                <a:spcPts val="500"/>
              </a:spcBef>
              <a:buClr>
                <a:srgbClr val="DF4B37"/>
              </a:buClr>
              <a:buFont typeface="Arial" charset="0"/>
              <a:buChar char="•"/>
              <a:defRPr sz="20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None/>
            </a:pPr>
            <a:r>
              <a:rPr lang="hr-HR" dirty="0"/>
              <a:t>﻿3. </a:t>
            </a:r>
            <a:r>
              <a:rPr lang="en-GB" dirty="0"/>
              <a:t>DK801</a:t>
            </a:r>
            <a:endParaRPr lang="en-US" dirty="0"/>
          </a:p>
        </p:txBody>
      </p:sp>
      <p:sp>
        <p:nvSpPr>
          <p:cNvPr id="14" name="Content Placeholder 2"/>
          <p:cNvSpPr txBox="1">
            <a:spLocks/>
          </p:cNvSpPr>
          <p:nvPr/>
        </p:nvSpPr>
        <p:spPr>
          <a:xfrm>
            <a:off x="1097544" y="5309524"/>
            <a:ext cx="1228795" cy="556920"/>
          </a:xfrm>
          <a:prstGeom prst="rect">
            <a:avLst/>
          </a:prstGeom>
        </p:spPr>
        <p:txBody>
          <a:bodyPr vert="horz" lIns="36000" tIns="45720" rIns="91440" bIns="45720" rtlCol="0" anchor="t" anchorCtr="0">
            <a:normAutofit/>
          </a:bodyPr>
          <a:lstStyle>
            <a:lvl1pPr marL="342900" indent="-342900" algn="l" defTabSz="914400" rtl="0" eaLnBrk="1" latinLnBrk="0" hangingPunct="1">
              <a:lnSpc>
                <a:spcPct val="90000"/>
              </a:lnSpc>
              <a:spcBef>
                <a:spcPts val="1000"/>
              </a:spcBef>
              <a:buClr>
                <a:srgbClr val="DF4B37"/>
              </a:buClr>
              <a:buSzPct val="105000"/>
              <a:buFont typeface="Arial" charset="0"/>
              <a:buChar char="•"/>
              <a:defRPr sz="2000" b="1" kern="1200">
                <a:solidFill>
                  <a:schemeClr val="tx1"/>
                </a:solidFill>
                <a:latin typeface="+mn-lt"/>
                <a:ea typeface="+mn-ea"/>
                <a:cs typeface="+mn-cs"/>
              </a:defRPr>
            </a:lvl1pPr>
            <a:lvl2pPr marL="800100" indent="-342900" algn="l" defTabSz="914400" rtl="0" eaLnBrk="1" latinLnBrk="0" hangingPunct="1">
              <a:lnSpc>
                <a:spcPct val="90000"/>
              </a:lnSpc>
              <a:spcBef>
                <a:spcPts val="500"/>
              </a:spcBef>
              <a:buClr>
                <a:srgbClr val="DF4B37"/>
              </a:buClr>
              <a:buFont typeface="Arial" charset="0"/>
              <a:buChar char="•"/>
              <a:defRPr sz="2000" b="1" kern="1200">
                <a:solidFill>
                  <a:schemeClr val="tx1"/>
                </a:solidFill>
                <a:latin typeface="+mn-lt"/>
                <a:ea typeface="+mn-ea"/>
                <a:cs typeface="+mn-cs"/>
              </a:defRPr>
            </a:lvl2pPr>
            <a:lvl3pPr marL="1257300" indent="-342900" algn="l" defTabSz="914400" rtl="0" eaLnBrk="1" latinLnBrk="0" hangingPunct="1">
              <a:lnSpc>
                <a:spcPct val="90000"/>
              </a:lnSpc>
              <a:spcBef>
                <a:spcPts val="500"/>
              </a:spcBef>
              <a:buClr>
                <a:srgbClr val="DF4B37"/>
              </a:buClr>
              <a:buFont typeface="Arial" charset="0"/>
              <a:buChar char="•"/>
              <a:defRPr sz="2000" b="1" kern="1200">
                <a:solidFill>
                  <a:schemeClr val="tx1"/>
                </a:solidFill>
                <a:latin typeface="+mn-lt"/>
                <a:ea typeface="+mn-ea"/>
                <a:cs typeface="+mn-cs"/>
              </a:defRPr>
            </a:lvl3pPr>
            <a:lvl4pPr marL="1657350" indent="-285750" algn="l" defTabSz="914400" rtl="0" eaLnBrk="1" latinLnBrk="0" hangingPunct="1">
              <a:lnSpc>
                <a:spcPct val="90000"/>
              </a:lnSpc>
              <a:spcBef>
                <a:spcPts val="500"/>
              </a:spcBef>
              <a:buClr>
                <a:srgbClr val="DF4B37"/>
              </a:buClr>
              <a:buFont typeface="Arial" charset="0"/>
              <a:buChar char="•"/>
              <a:defRPr sz="2000" b="1" kern="1200">
                <a:solidFill>
                  <a:schemeClr val="tx1"/>
                </a:solidFill>
                <a:latin typeface="+mn-lt"/>
                <a:ea typeface="+mn-ea"/>
                <a:cs typeface="+mn-cs"/>
              </a:defRPr>
            </a:lvl4pPr>
            <a:lvl5pPr marL="2114550" indent="-285750" algn="l" defTabSz="914400" rtl="0" eaLnBrk="1" latinLnBrk="0" hangingPunct="1">
              <a:lnSpc>
                <a:spcPct val="90000"/>
              </a:lnSpc>
              <a:spcBef>
                <a:spcPts val="500"/>
              </a:spcBef>
              <a:buClr>
                <a:srgbClr val="DF4B37"/>
              </a:buClr>
              <a:buFont typeface="Arial" charset="0"/>
              <a:buChar char="•"/>
              <a:defRPr sz="20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None/>
            </a:pPr>
            <a:r>
              <a:rPr lang="ro-RO" dirty="0"/>
              <a:t>﻿10. LM040</a:t>
            </a:r>
            <a:endParaRPr lang="en-US" dirty="0"/>
          </a:p>
        </p:txBody>
      </p:sp>
    </p:spTree>
    <p:extLst>
      <p:ext uri="{BB962C8B-B14F-4D97-AF65-F5344CB8AC3E}">
        <p14:creationId xmlns:p14="http://schemas.microsoft.com/office/powerpoint/2010/main" val="21444860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Diagram to highlight offer allocation process. "/>
          <p:cNvPicPr>
            <a:picLocks noChangeAspect="1"/>
          </p:cNvPicPr>
          <p:nvPr/>
        </p:nvPicPr>
        <p:blipFill>
          <a:blip r:embed="rId2"/>
          <a:stretch>
            <a:fillRect/>
          </a:stretch>
        </p:blipFill>
        <p:spPr>
          <a:xfrm>
            <a:off x="1651116" y="1974834"/>
            <a:ext cx="3136391" cy="3925824"/>
          </a:xfrm>
          <a:prstGeom prst="rect">
            <a:avLst/>
          </a:prstGeom>
          <a:effectLst>
            <a:outerShdw blurRad="50800" dist="38100" dir="2700000" algn="tl" rotWithShape="0">
              <a:prstClr val="black">
                <a:alpha val="40000"/>
              </a:prstClr>
            </a:outerShdw>
          </a:effectLst>
        </p:spPr>
      </p:pic>
      <p:sp>
        <p:nvSpPr>
          <p:cNvPr id="2" name="Title 1"/>
          <p:cNvSpPr>
            <a:spLocks noGrp="1"/>
          </p:cNvSpPr>
          <p:nvPr>
            <p:ph type="title"/>
          </p:nvPr>
        </p:nvSpPr>
        <p:spPr/>
        <p:txBody>
          <a:bodyPr/>
          <a:lstStyle/>
          <a:p>
            <a:r>
              <a:rPr lang="en-US" dirty="0"/>
              <a:t>﻿Round 1 Offers</a:t>
            </a:r>
          </a:p>
        </p:txBody>
      </p:sp>
      <p:sp>
        <p:nvSpPr>
          <p:cNvPr id="9" name="Rectangle 8">
            <a:extLst>
              <a:ext uri="{C183D7F6-B498-43B3-948B-1728B52AA6E4}">
                <adec:decorative xmlns:adec="http://schemas.microsoft.com/office/drawing/2017/decorative" val="1"/>
              </a:ext>
            </a:extLst>
          </p:cNvPr>
          <p:cNvSpPr/>
          <p:nvPr/>
        </p:nvSpPr>
        <p:spPr>
          <a:xfrm>
            <a:off x="5342965" y="2031248"/>
            <a:ext cx="4285130" cy="1144920"/>
          </a:xfrm>
          <a:prstGeom prst="rect">
            <a:avLst/>
          </a:prstGeom>
          <a:solidFill>
            <a:srgbClr val="DF4B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p:cNvSpPr/>
          <p:nvPr/>
        </p:nvSpPr>
        <p:spPr>
          <a:xfrm>
            <a:off x="5585012" y="2180743"/>
            <a:ext cx="4244787" cy="769441"/>
          </a:xfrm>
          <a:prstGeom prst="rect">
            <a:avLst/>
          </a:prstGeom>
        </p:spPr>
        <p:txBody>
          <a:bodyPr wrap="square">
            <a:spAutoFit/>
          </a:bodyPr>
          <a:lstStyle/>
          <a:p>
            <a:r>
              <a:rPr lang="en-US" sz="2200" b="1" dirty="0">
                <a:solidFill>
                  <a:schemeClr val="bg1"/>
                </a:solidFill>
              </a:rPr>
              <a:t>﻿EXAMPLE </a:t>
            </a:r>
          </a:p>
          <a:p>
            <a:r>
              <a:rPr lang="en-US" sz="2200" b="1" dirty="0">
                <a:solidFill>
                  <a:schemeClr val="bg1"/>
                </a:solidFill>
              </a:rPr>
              <a:t>– HEIs issue R1 offers</a:t>
            </a:r>
          </a:p>
        </p:txBody>
      </p:sp>
      <p:sp>
        <p:nvSpPr>
          <p:cNvPr id="3" name="Content Placeholder 2"/>
          <p:cNvSpPr>
            <a:spLocks noGrp="1"/>
          </p:cNvSpPr>
          <p:nvPr>
            <p:ph idx="1"/>
          </p:nvPr>
        </p:nvSpPr>
        <p:spPr>
          <a:xfrm>
            <a:off x="5342964" y="3449592"/>
            <a:ext cx="6167718" cy="2362201"/>
          </a:xfrm>
        </p:spPr>
        <p:txBody>
          <a:bodyPr>
            <a:normAutofit/>
          </a:bodyPr>
          <a:lstStyle/>
          <a:p>
            <a:pPr>
              <a:lnSpc>
                <a:spcPct val="100000"/>
              </a:lnSpc>
            </a:pPr>
            <a:r>
              <a:rPr lang="en-US" dirty="0"/>
              <a:t>﻿The applicants marked in </a:t>
            </a:r>
            <a:r>
              <a:rPr lang="en-US" dirty="0">
                <a:solidFill>
                  <a:srgbClr val="92D050"/>
                </a:solidFill>
              </a:rPr>
              <a:t>GREEN</a:t>
            </a:r>
            <a:r>
              <a:rPr lang="en-US" dirty="0"/>
              <a:t> have enough points to be offered places.</a:t>
            </a:r>
          </a:p>
          <a:p>
            <a:pPr>
              <a:lnSpc>
                <a:spcPct val="100000"/>
              </a:lnSpc>
            </a:pPr>
            <a:r>
              <a:rPr lang="en-US" dirty="0"/>
              <a:t>The applicant marked in </a:t>
            </a:r>
            <a:r>
              <a:rPr lang="en-US" dirty="0">
                <a:solidFill>
                  <a:srgbClr val="ED1E24"/>
                </a:solidFill>
              </a:rPr>
              <a:t>RED</a:t>
            </a:r>
            <a:r>
              <a:rPr lang="en-US" dirty="0"/>
              <a:t> has enough points for her second preference.</a:t>
            </a:r>
          </a:p>
        </p:txBody>
      </p:sp>
      <p:sp>
        <p:nvSpPr>
          <p:cNvPr id="8" name="Content Placeholder 2"/>
          <p:cNvSpPr txBox="1">
            <a:spLocks/>
          </p:cNvSpPr>
          <p:nvPr/>
        </p:nvSpPr>
        <p:spPr>
          <a:xfrm>
            <a:off x="1097545" y="2325248"/>
            <a:ext cx="1107142" cy="556920"/>
          </a:xfrm>
          <a:prstGeom prst="rect">
            <a:avLst/>
          </a:prstGeom>
        </p:spPr>
        <p:txBody>
          <a:bodyPr vert="horz" lIns="36000" tIns="45720" rIns="91440" bIns="45720" rtlCol="0" anchor="t" anchorCtr="0">
            <a:normAutofit/>
          </a:bodyPr>
          <a:lstStyle>
            <a:lvl1pPr marL="342900" indent="-342900" algn="l" defTabSz="914400" rtl="0" eaLnBrk="1" latinLnBrk="0" hangingPunct="1">
              <a:lnSpc>
                <a:spcPct val="90000"/>
              </a:lnSpc>
              <a:spcBef>
                <a:spcPts val="1000"/>
              </a:spcBef>
              <a:buClr>
                <a:srgbClr val="DF4B37"/>
              </a:buClr>
              <a:buSzPct val="105000"/>
              <a:buFont typeface="Arial" charset="0"/>
              <a:buChar char="•"/>
              <a:defRPr sz="2000" b="1" kern="1200">
                <a:solidFill>
                  <a:schemeClr val="tx1"/>
                </a:solidFill>
                <a:latin typeface="+mn-lt"/>
                <a:ea typeface="+mn-ea"/>
                <a:cs typeface="+mn-cs"/>
              </a:defRPr>
            </a:lvl1pPr>
            <a:lvl2pPr marL="800100" indent="-342900" algn="l" defTabSz="914400" rtl="0" eaLnBrk="1" latinLnBrk="0" hangingPunct="1">
              <a:lnSpc>
                <a:spcPct val="90000"/>
              </a:lnSpc>
              <a:spcBef>
                <a:spcPts val="500"/>
              </a:spcBef>
              <a:buClr>
                <a:srgbClr val="DF4B37"/>
              </a:buClr>
              <a:buFont typeface="Arial" charset="0"/>
              <a:buChar char="•"/>
              <a:defRPr sz="2000" b="1" kern="1200">
                <a:solidFill>
                  <a:schemeClr val="tx1"/>
                </a:solidFill>
                <a:latin typeface="+mn-lt"/>
                <a:ea typeface="+mn-ea"/>
                <a:cs typeface="+mn-cs"/>
              </a:defRPr>
            </a:lvl2pPr>
            <a:lvl3pPr marL="1257300" indent="-342900" algn="l" defTabSz="914400" rtl="0" eaLnBrk="1" latinLnBrk="0" hangingPunct="1">
              <a:lnSpc>
                <a:spcPct val="90000"/>
              </a:lnSpc>
              <a:spcBef>
                <a:spcPts val="500"/>
              </a:spcBef>
              <a:buClr>
                <a:srgbClr val="DF4B37"/>
              </a:buClr>
              <a:buFont typeface="Arial" charset="0"/>
              <a:buChar char="•"/>
              <a:defRPr sz="2000" b="1" kern="1200">
                <a:solidFill>
                  <a:schemeClr val="tx1"/>
                </a:solidFill>
                <a:latin typeface="+mn-lt"/>
                <a:ea typeface="+mn-ea"/>
                <a:cs typeface="+mn-cs"/>
              </a:defRPr>
            </a:lvl3pPr>
            <a:lvl4pPr marL="1657350" indent="-285750" algn="l" defTabSz="914400" rtl="0" eaLnBrk="1" latinLnBrk="0" hangingPunct="1">
              <a:lnSpc>
                <a:spcPct val="90000"/>
              </a:lnSpc>
              <a:spcBef>
                <a:spcPts val="500"/>
              </a:spcBef>
              <a:buClr>
                <a:srgbClr val="DF4B37"/>
              </a:buClr>
              <a:buFont typeface="Arial" charset="0"/>
              <a:buChar char="•"/>
              <a:defRPr sz="2000" b="1" kern="1200">
                <a:solidFill>
                  <a:schemeClr val="tx1"/>
                </a:solidFill>
                <a:latin typeface="+mn-lt"/>
                <a:ea typeface="+mn-ea"/>
                <a:cs typeface="+mn-cs"/>
              </a:defRPr>
            </a:lvl4pPr>
            <a:lvl5pPr marL="2114550" indent="-285750" algn="l" defTabSz="914400" rtl="0" eaLnBrk="1" latinLnBrk="0" hangingPunct="1">
              <a:lnSpc>
                <a:spcPct val="90000"/>
              </a:lnSpc>
              <a:spcBef>
                <a:spcPts val="500"/>
              </a:spcBef>
              <a:buClr>
                <a:srgbClr val="DF4B37"/>
              </a:buClr>
              <a:buFont typeface="Arial" charset="0"/>
              <a:buChar char="•"/>
              <a:defRPr sz="20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None/>
            </a:pPr>
            <a:r>
              <a:rPr lang="fi-FI" dirty="0"/>
              <a:t>﻿1. CK101</a:t>
            </a:r>
            <a:endParaRPr lang="en-US" dirty="0"/>
          </a:p>
        </p:txBody>
      </p:sp>
      <p:sp>
        <p:nvSpPr>
          <p:cNvPr id="12" name="Content Placeholder 2"/>
          <p:cNvSpPr txBox="1">
            <a:spLocks/>
          </p:cNvSpPr>
          <p:nvPr/>
        </p:nvSpPr>
        <p:spPr>
          <a:xfrm>
            <a:off x="1097545" y="3176168"/>
            <a:ext cx="1107142" cy="556920"/>
          </a:xfrm>
          <a:prstGeom prst="rect">
            <a:avLst/>
          </a:prstGeom>
        </p:spPr>
        <p:txBody>
          <a:bodyPr vert="horz" lIns="36000" tIns="45720" rIns="91440" bIns="45720" rtlCol="0" anchor="t" anchorCtr="0">
            <a:normAutofit/>
          </a:bodyPr>
          <a:lstStyle>
            <a:lvl1pPr marL="342900" indent="-342900" algn="l" defTabSz="914400" rtl="0" eaLnBrk="1" latinLnBrk="0" hangingPunct="1">
              <a:lnSpc>
                <a:spcPct val="90000"/>
              </a:lnSpc>
              <a:spcBef>
                <a:spcPts val="1000"/>
              </a:spcBef>
              <a:buClr>
                <a:srgbClr val="DF4B37"/>
              </a:buClr>
              <a:buSzPct val="105000"/>
              <a:buFont typeface="Arial" charset="0"/>
              <a:buChar char="•"/>
              <a:defRPr sz="2000" b="1" kern="1200">
                <a:solidFill>
                  <a:schemeClr val="tx1"/>
                </a:solidFill>
                <a:latin typeface="+mn-lt"/>
                <a:ea typeface="+mn-ea"/>
                <a:cs typeface="+mn-cs"/>
              </a:defRPr>
            </a:lvl1pPr>
            <a:lvl2pPr marL="800100" indent="-342900" algn="l" defTabSz="914400" rtl="0" eaLnBrk="1" latinLnBrk="0" hangingPunct="1">
              <a:lnSpc>
                <a:spcPct val="90000"/>
              </a:lnSpc>
              <a:spcBef>
                <a:spcPts val="500"/>
              </a:spcBef>
              <a:buClr>
                <a:srgbClr val="DF4B37"/>
              </a:buClr>
              <a:buFont typeface="Arial" charset="0"/>
              <a:buChar char="•"/>
              <a:defRPr sz="2000" b="1" kern="1200">
                <a:solidFill>
                  <a:schemeClr val="tx1"/>
                </a:solidFill>
                <a:latin typeface="+mn-lt"/>
                <a:ea typeface="+mn-ea"/>
                <a:cs typeface="+mn-cs"/>
              </a:defRPr>
            </a:lvl2pPr>
            <a:lvl3pPr marL="1257300" indent="-342900" algn="l" defTabSz="914400" rtl="0" eaLnBrk="1" latinLnBrk="0" hangingPunct="1">
              <a:lnSpc>
                <a:spcPct val="90000"/>
              </a:lnSpc>
              <a:spcBef>
                <a:spcPts val="500"/>
              </a:spcBef>
              <a:buClr>
                <a:srgbClr val="DF4B37"/>
              </a:buClr>
              <a:buFont typeface="Arial" charset="0"/>
              <a:buChar char="•"/>
              <a:defRPr sz="2000" b="1" kern="1200">
                <a:solidFill>
                  <a:schemeClr val="tx1"/>
                </a:solidFill>
                <a:latin typeface="+mn-lt"/>
                <a:ea typeface="+mn-ea"/>
                <a:cs typeface="+mn-cs"/>
              </a:defRPr>
            </a:lvl3pPr>
            <a:lvl4pPr marL="1657350" indent="-285750" algn="l" defTabSz="914400" rtl="0" eaLnBrk="1" latinLnBrk="0" hangingPunct="1">
              <a:lnSpc>
                <a:spcPct val="90000"/>
              </a:lnSpc>
              <a:spcBef>
                <a:spcPts val="500"/>
              </a:spcBef>
              <a:buClr>
                <a:srgbClr val="DF4B37"/>
              </a:buClr>
              <a:buFont typeface="Arial" charset="0"/>
              <a:buChar char="•"/>
              <a:defRPr sz="2000" b="1" kern="1200">
                <a:solidFill>
                  <a:schemeClr val="tx1"/>
                </a:solidFill>
                <a:latin typeface="+mn-lt"/>
                <a:ea typeface="+mn-ea"/>
                <a:cs typeface="+mn-cs"/>
              </a:defRPr>
            </a:lvl4pPr>
            <a:lvl5pPr marL="2114550" indent="-285750" algn="l" defTabSz="914400" rtl="0" eaLnBrk="1" latinLnBrk="0" hangingPunct="1">
              <a:lnSpc>
                <a:spcPct val="90000"/>
              </a:lnSpc>
              <a:spcBef>
                <a:spcPts val="500"/>
              </a:spcBef>
              <a:buClr>
                <a:srgbClr val="DF4B37"/>
              </a:buClr>
              <a:buFont typeface="Arial" charset="0"/>
              <a:buChar char="•"/>
              <a:defRPr sz="20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None/>
            </a:pPr>
            <a:r>
              <a:rPr lang="nb-NO" dirty="0"/>
              <a:t>﻿2. DN201</a:t>
            </a:r>
            <a:endParaRPr lang="en-US" dirty="0"/>
          </a:p>
        </p:txBody>
      </p:sp>
      <p:sp>
        <p:nvSpPr>
          <p:cNvPr id="13" name="Content Placeholder 2"/>
          <p:cNvSpPr txBox="1">
            <a:spLocks/>
          </p:cNvSpPr>
          <p:nvPr/>
        </p:nvSpPr>
        <p:spPr>
          <a:xfrm>
            <a:off x="1097545" y="4222615"/>
            <a:ext cx="1107142" cy="556920"/>
          </a:xfrm>
          <a:prstGeom prst="rect">
            <a:avLst/>
          </a:prstGeom>
        </p:spPr>
        <p:txBody>
          <a:bodyPr vert="horz" lIns="36000" tIns="45720" rIns="91440" bIns="45720" rtlCol="0" anchor="t" anchorCtr="0">
            <a:normAutofit/>
          </a:bodyPr>
          <a:lstStyle>
            <a:lvl1pPr marL="342900" indent="-342900" algn="l" defTabSz="914400" rtl="0" eaLnBrk="1" latinLnBrk="0" hangingPunct="1">
              <a:lnSpc>
                <a:spcPct val="90000"/>
              </a:lnSpc>
              <a:spcBef>
                <a:spcPts val="1000"/>
              </a:spcBef>
              <a:buClr>
                <a:srgbClr val="DF4B37"/>
              </a:buClr>
              <a:buSzPct val="105000"/>
              <a:buFont typeface="Arial" charset="0"/>
              <a:buChar char="•"/>
              <a:defRPr sz="2000" b="1" kern="1200">
                <a:solidFill>
                  <a:schemeClr val="tx1"/>
                </a:solidFill>
                <a:latin typeface="+mn-lt"/>
                <a:ea typeface="+mn-ea"/>
                <a:cs typeface="+mn-cs"/>
              </a:defRPr>
            </a:lvl1pPr>
            <a:lvl2pPr marL="800100" indent="-342900" algn="l" defTabSz="914400" rtl="0" eaLnBrk="1" latinLnBrk="0" hangingPunct="1">
              <a:lnSpc>
                <a:spcPct val="90000"/>
              </a:lnSpc>
              <a:spcBef>
                <a:spcPts val="500"/>
              </a:spcBef>
              <a:buClr>
                <a:srgbClr val="DF4B37"/>
              </a:buClr>
              <a:buFont typeface="Arial" charset="0"/>
              <a:buChar char="•"/>
              <a:defRPr sz="2000" b="1" kern="1200">
                <a:solidFill>
                  <a:schemeClr val="tx1"/>
                </a:solidFill>
                <a:latin typeface="+mn-lt"/>
                <a:ea typeface="+mn-ea"/>
                <a:cs typeface="+mn-cs"/>
              </a:defRPr>
            </a:lvl2pPr>
            <a:lvl3pPr marL="1257300" indent="-342900" algn="l" defTabSz="914400" rtl="0" eaLnBrk="1" latinLnBrk="0" hangingPunct="1">
              <a:lnSpc>
                <a:spcPct val="90000"/>
              </a:lnSpc>
              <a:spcBef>
                <a:spcPts val="500"/>
              </a:spcBef>
              <a:buClr>
                <a:srgbClr val="DF4B37"/>
              </a:buClr>
              <a:buFont typeface="Arial" charset="0"/>
              <a:buChar char="•"/>
              <a:defRPr sz="2000" b="1" kern="1200">
                <a:solidFill>
                  <a:schemeClr val="tx1"/>
                </a:solidFill>
                <a:latin typeface="+mn-lt"/>
                <a:ea typeface="+mn-ea"/>
                <a:cs typeface="+mn-cs"/>
              </a:defRPr>
            </a:lvl3pPr>
            <a:lvl4pPr marL="1657350" indent="-285750" algn="l" defTabSz="914400" rtl="0" eaLnBrk="1" latinLnBrk="0" hangingPunct="1">
              <a:lnSpc>
                <a:spcPct val="90000"/>
              </a:lnSpc>
              <a:spcBef>
                <a:spcPts val="500"/>
              </a:spcBef>
              <a:buClr>
                <a:srgbClr val="DF4B37"/>
              </a:buClr>
              <a:buFont typeface="Arial" charset="0"/>
              <a:buChar char="•"/>
              <a:defRPr sz="2000" b="1" kern="1200">
                <a:solidFill>
                  <a:schemeClr val="tx1"/>
                </a:solidFill>
                <a:latin typeface="+mn-lt"/>
                <a:ea typeface="+mn-ea"/>
                <a:cs typeface="+mn-cs"/>
              </a:defRPr>
            </a:lvl4pPr>
            <a:lvl5pPr marL="2114550" indent="-285750" algn="l" defTabSz="914400" rtl="0" eaLnBrk="1" latinLnBrk="0" hangingPunct="1">
              <a:lnSpc>
                <a:spcPct val="90000"/>
              </a:lnSpc>
              <a:spcBef>
                <a:spcPts val="500"/>
              </a:spcBef>
              <a:buClr>
                <a:srgbClr val="DF4B37"/>
              </a:buClr>
              <a:buFont typeface="Arial" charset="0"/>
              <a:buChar char="•"/>
              <a:defRPr sz="20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None/>
            </a:pPr>
            <a:r>
              <a:rPr lang="hr-HR" dirty="0"/>
              <a:t>﻿3. </a:t>
            </a:r>
            <a:r>
              <a:rPr lang="en-GB" dirty="0"/>
              <a:t>DK801</a:t>
            </a:r>
            <a:endParaRPr lang="en-US" dirty="0"/>
          </a:p>
        </p:txBody>
      </p:sp>
      <p:sp>
        <p:nvSpPr>
          <p:cNvPr id="14" name="Content Placeholder 2"/>
          <p:cNvSpPr txBox="1">
            <a:spLocks/>
          </p:cNvSpPr>
          <p:nvPr/>
        </p:nvSpPr>
        <p:spPr>
          <a:xfrm>
            <a:off x="1097544" y="5309524"/>
            <a:ext cx="1228795" cy="556920"/>
          </a:xfrm>
          <a:prstGeom prst="rect">
            <a:avLst/>
          </a:prstGeom>
        </p:spPr>
        <p:txBody>
          <a:bodyPr vert="horz" lIns="36000" tIns="45720" rIns="91440" bIns="45720" rtlCol="0" anchor="t" anchorCtr="0">
            <a:normAutofit/>
          </a:bodyPr>
          <a:lstStyle>
            <a:lvl1pPr marL="342900" indent="-342900" algn="l" defTabSz="914400" rtl="0" eaLnBrk="1" latinLnBrk="0" hangingPunct="1">
              <a:lnSpc>
                <a:spcPct val="90000"/>
              </a:lnSpc>
              <a:spcBef>
                <a:spcPts val="1000"/>
              </a:spcBef>
              <a:buClr>
                <a:srgbClr val="DF4B37"/>
              </a:buClr>
              <a:buSzPct val="105000"/>
              <a:buFont typeface="Arial" charset="0"/>
              <a:buChar char="•"/>
              <a:defRPr sz="2000" b="1" kern="1200">
                <a:solidFill>
                  <a:schemeClr val="tx1"/>
                </a:solidFill>
                <a:latin typeface="+mn-lt"/>
                <a:ea typeface="+mn-ea"/>
                <a:cs typeface="+mn-cs"/>
              </a:defRPr>
            </a:lvl1pPr>
            <a:lvl2pPr marL="800100" indent="-342900" algn="l" defTabSz="914400" rtl="0" eaLnBrk="1" latinLnBrk="0" hangingPunct="1">
              <a:lnSpc>
                <a:spcPct val="90000"/>
              </a:lnSpc>
              <a:spcBef>
                <a:spcPts val="500"/>
              </a:spcBef>
              <a:buClr>
                <a:srgbClr val="DF4B37"/>
              </a:buClr>
              <a:buFont typeface="Arial" charset="0"/>
              <a:buChar char="•"/>
              <a:defRPr sz="2000" b="1" kern="1200">
                <a:solidFill>
                  <a:schemeClr val="tx1"/>
                </a:solidFill>
                <a:latin typeface="+mn-lt"/>
                <a:ea typeface="+mn-ea"/>
                <a:cs typeface="+mn-cs"/>
              </a:defRPr>
            </a:lvl2pPr>
            <a:lvl3pPr marL="1257300" indent="-342900" algn="l" defTabSz="914400" rtl="0" eaLnBrk="1" latinLnBrk="0" hangingPunct="1">
              <a:lnSpc>
                <a:spcPct val="90000"/>
              </a:lnSpc>
              <a:spcBef>
                <a:spcPts val="500"/>
              </a:spcBef>
              <a:buClr>
                <a:srgbClr val="DF4B37"/>
              </a:buClr>
              <a:buFont typeface="Arial" charset="0"/>
              <a:buChar char="•"/>
              <a:defRPr sz="2000" b="1" kern="1200">
                <a:solidFill>
                  <a:schemeClr val="tx1"/>
                </a:solidFill>
                <a:latin typeface="+mn-lt"/>
                <a:ea typeface="+mn-ea"/>
                <a:cs typeface="+mn-cs"/>
              </a:defRPr>
            </a:lvl3pPr>
            <a:lvl4pPr marL="1657350" indent="-285750" algn="l" defTabSz="914400" rtl="0" eaLnBrk="1" latinLnBrk="0" hangingPunct="1">
              <a:lnSpc>
                <a:spcPct val="90000"/>
              </a:lnSpc>
              <a:spcBef>
                <a:spcPts val="500"/>
              </a:spcBef>
              <a:buClr>
                <a:srgbClr val="DF4B37"/>
              </a:buClr>
              <a:buFont typeface="Arial" charset="0"/>
              <a:buChar char="•"/>
              <a:defRPr sz="2000" b="1" kern="1200">
                <a:solidFill>
                  <a:schemeClr val="tx1"/>
                </a:solidFill>
                <a:latin typeface="+mn-lt"/>
                <a:ea typeface="+mn-ea"/>
                <a:cs typeface="+mn-cs"/>
              </a:defRPr>
            </a:lvl4pPr>
            <a:lvl5pPr marL="2114550" indent="-285750" algn="l" defTabSz="914400" rtl="0" eaLnBrk="1" latinLnBrk="0" hangingPunct="1">
              <a:lnSpc>
                <a:spcPct val="90000"/>
              </a:lnSpc>
              <a:spcBef>
                <a:spcPts val="500"/>
              </a:spcBef>
              <a:buClr>
                <a:srgbClr val="DF4B37"/>
              </a:buClr>
              <a:buFont typeface="Arial" charset="0"/>
              <a:buChar char="•"/>
              <a:defRPr sz="20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None/>
            </a:pPr>
            <a:r>
              <a:rPr lang="ro-RO" dirty="0"/>
              <a:t>﻿10. LM040</a:t>
            </a:r>
            <a:endParaRPr lang="en-US" dirty="0"/>
          </a:p>
        </p:txBody>
      </p:sp>
    </p:spTree>
    <p:extLst>
      <p:ext uri="{BB962C8B-B14F-4D97-AF65-F5344CB8AC3E}">
        <p14:creationId xmlns:p14="http://schemas.microsoft.com/office/powerpoint/2010/main" val="1372027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﻿Round 1 Offers – contd.</a:t>
            </a:r>
          </a:p>
        </p:txBody>
      </p:sp>
      <p:sp>
        <p:nvSpPr>
          <p:cNvPr id="9" name="Rectangle 8">
            <a:extLst>
              <a:ext uri="{C183D7F6-B498-43B3-948B-1728B52AA6E4}">
                <adec:decorative xmlns:adec="http://schemas.microsoft.com/office/drawing/2017/decorative" val="1"/>
              </a:ext>
            </a:extLst>
          </p:cNvPr>
          <p:cNvSpPr/>
          <p:nvPr/>
        </p:nvSpPr>
        <p:spPr>
          <a:xfrm>
            <a:off x="5342965" y="2031248"/>
            <a:ext cx="4285130" cy="1144920"/>
          </a:xfrm>
          <a:prstGeom prst="rect">
            <a:avLst/>
          </a:prstGeom>
          <a:solidFill>
            <a:srgbClr val="DF4B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p:cNvSpPr/>
          <p:nvPr/>
        </p:nvSpPr>
        <p:spPr>
          <a:xfrm>
            <a:off x="5585012" y="2180743"/>
            <a:ext cx="4244787" cy="769441"/>
          </a:xfrm>
          <a:prstGeom prst="rect">
            <a:avLst/>
          </a:prstGeom>
        </p:spPr>
        <p:txBody>
          <a:bodyPr wrap="square">
            <a:spAutoFit/>
          </a:bodyPr>
          <a:lstStyle/>
          <a:p>
            <a:r>
              <a:rPr lang="en-US" sz="2200" b="1" dirty="0">
                <a:solidFill>
                  <a:schemeClr val="bg1"/>
                </a:solidFill>
              </a:rPr>
              <a:t>﻿EXAMPLE </a:t>
            </a:r>
          </a:p>
          <a:p>
            <a:r>
              <a:rPr lang="en-US" sz="2200" b="1" dirty="0">
                <a:solidFill>
                  <a:schemeClr val="bg1"/>
                </a:solidFill>
              </a:rPr>
              <a:t>– HEIs issue R1 offers</a:t>
            </a:r>
          </a:p>
        </p:txBody>
      </p:sp>
      <p:sp>
        <p:nvSpPr>
          <p:cNvPr id="3" name="Content Placeholder 2"/>
          <p:cNvSpPr>
            <a:spLocks noGrp="1"/>
          </p:cNvSpPr>
          <p:nvPr>
            <p:ph idx="1"/>
          </p:nvPr>
        </p:nvSpPr>
        <p:spPr>
          <a:xfrm>
            <a:off x="5342964" y="3449592"/>
            <a:ext cx="6167718" cy="2668820"/>
          </a:xfrm>
        </p:spPr>
        <p:txBody>
          <a:bodyPr>
            <a:normAutofit fontScale="92500" lnSpcReduction="10000"/>
          </a:bodyPr>
          <a:lstStyle/>
          <a:p>
            <a:pPr>
              <a:lnSpc>
                <a:spcPct val="110000"/>
              </a:lnSpc>
            </a:pPr>
            <a:r>
              <a:rPr lang="en-US" dirty="0"/>
              <a:t>﻿﻿The applicant in </a:t>
            </a:r>
            <a:r>
              <a:rPr lang="en-US" dirty="0">
                <a:solidFill>
                  <a:srgbClr val="ED1E24"/>
                </a:solidFill>
              </a:rPr>
              <a:t>RED</a:t>
            </a:r>
            <a:r>
              <a:rPr lang="en-US" dirty="0"/>
              <a:t> is offered her second preference, the highest preference course that she has enough points for, and she will now disappear from the queue for all her lower choices.</a:t>
            </a:r>
          </a:p>
          <a:p>
            <a:pPr>
              <a:lnSpc>
                <a:spcPct val="110000"/>
              </a:lnSpc>
            </a:pPr>
            <a:r>
              <a:rPr lang="en-US" dirty="0"/>
              <a:t>Placing DN201 as her second preference meant that she would prefer to receive an offer on DN201 than on any other course except CK101 - which is her first preference.</a:t>
            </a:r>
          </a:p>
        </p:txBody>
      </p:sp>
      <p:sp>
        <p:nvSpPr>
          <p:cNvPr id="8" name="Content Placeholder 2"/>
          <p:cNvSpPr txBox="1">
            <a:spLocks/>
          </p:cNvSpPr>
          <p:nvPr/>
        </p:nvSpPr>
        <p:spPr>
          <a:xfrm>
            <a:off x="1097545" y="2325248"/>
            <a:ext cx="1107142" cy="556920"/>
          </a:xfrm>
          <a:prstGeom prst="rect">
            <a:avLst/>
          </a:prstGeom>
        </p:spPr>
        <p:txBody>
          <a:bodyPr vert="horz" lIns="36000" tIns="45720" rIns="91440" bIns="45720" rtlCol="0" anchor="t" anchorCtr="0">
            <a:normAutofit/>
          </a:bodyPr>
          <a:lstStyle>
            <a:lvl1pPr marL="342900" indent="-342900" algn="l" defTabSz="914400" rtl="0" eaLnBrk="1" latinLnBrk="0" hangingPunct="1">
              <a:lnSpc>
                <a:spcPct val="90000"/>
              </a:lnSpc>
              <a:spcBef>
                <a:spcPts val="1000"/>
              </a:spcBef>
              <a:buClr>
                <a:srgbClr val="DF4B37"/>
              </a:buClr>
              <a:buSzPct val="105000"/>
              <a:buFont typeface="Arial" charset="0"/>
              <a:buChar char="•"/>
              <a:defRPr sz="2000" b="1" kern="1200">
                <a:solidFill>
                  <a:schemeClr val="tx1"/>
                </a:solidFill>
                <a:latin typeface="+mn-lt"/>
                <a:ea typeface="+mn-ea"/>
                <a:cs typeface="+mn-cs"/>
              </a:defRPr>
            </a:lvl1pPr>
            <a:lvl2pPr marL="800100" indent="-342900" algn="l" defTabSz="914400" rtl="0" eaLnBrk="1" latinLnBrk="0" hangingPunct="1">
              <a:lnSpc>
                <a:spcPct val="90000"/>
              </a:lnSpc>
              <a:spcBef>
                <a:spcPts val="500"/>
              </a:spcBef>
              <a:buClr>
                <a:srgbClr val="DF4B37"/>
              </a:buClr>
              <a:buFont typeface="Arial" charset="0"/>
              <a:buChar char="•"/>
              <a:defRPr sz="2000" b="1" kern="1200">
                <a:solidFill>
                  <a:schemeClr val="tx1"/>
                </a:solidFill>
                <a:latin typeface="+mn-lt"/>
                <a:ea typeface="+mn-ea"/>
                <a:cs typeface="+mn-cs"/>
              </a:defRPr>
            </a:lvl2pPr>
            <a:lvl3pPr marL="1257300" indent="-342900" algn="l" defTabSz="914400" rtl="0" eaLnBrk="1" latinLnBrk="0" hangingPunct="1">
              <a:lnSpc>
                <a:spcPct val="90000"/>
              </a:lnSpc>
              <a:spcBef>
                <a:spcPts val="500"/>
              </a:spcBef>
              <a:buClr>
                <a:srgbClr val="DF4B37"/>
              </a:buClr>
              <a:buFont typeface="Arial" charset="0"/>
              <a:buChar char="•"/>
              <a:defRPr sz="2000" b="1" kern="1200">
                <a:solidFill>
                  <a:schemeClr val="tx1"/>
                </a:solidFill>
                <a:latin typeface="+mn-lt"/>
                <a:ea typeface="+mn-ea"/>
                <a:cs typeface="+mn-cs"/>
              </a:defRPr>
            </a:lvl3pPr>
            <a:lvl4pPr marL="1657350" indent="-285750" algn="l" defTabSz="914400" rtl="0" eaLnBrk="1" latinLnBrk="0" hangingPunct="1">
              <a:lnSpc>
                <a:spcPct val="90000"/>
              </a:lnSpc>
              <a:spcBef>
                <a:spcPts val="500"/>
              </a:spcBef>
              <a:buClr>
                <a:srgbClr val="DF4B37"/>
              </a:buClr>
              <a:buFont typeface="Arial" charset="0"/>
              <a:buChar char="•"/>
              <a:defRPr sz="2000" b="1" kern="1200">
                <a:solidFill>
                  <a:schemeClr val="tx1"/>
                </a:solidFill>
                <a:latin typeface="+mn-lt"/>
                <a:ea typeface="+mn-ea"/>
                <a:cs typeface="+mn-cs"/>
              </a:defRPr>
            </a:lvl4pPr>
            <a:lvl5pPr marL="2114550" indent="-285750" algn="l" defTabSz="914400" rtl="0" eaLnBrk="1" latinLnBrk="0" hangingPunct="1">
              <a:lnSpc>
                <a:spcPct val="90000"/>
              </a:lnSpc>
              <a:spcBef>
                <a:spcPts val="500"/>
              </a:spcBef>
              <a:buClr>
                <a:srgbClr val="DF4B37"/>
              </a:buClr>
              <a:buFont typeface="Arial" charset="0"/>
              <a:buChar char="•"/>
              <a:defRPr sz="20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None/>
            </a:pPr>
            <a:r>
              <a:rPr lang="fi-FI" dirty="0"/>
              <a:t>﻿1. CK101</a:t>
            </a:r>
            <a:endParaRPr lang="en-US" dirty="0"/>
          </a:p>
        </p:txBody>
      </p:sp>
      <p:sp>
        <p:nvSpPr>
          <p:cNvPr id="11" name="Content Placeholder 2"/>
          <p:cNvSpPr txBox="1">
            <a:spLocks/>
          </p:cNvSpPr>
          <p:nvPr/>
        </p:nvSpPr>
        <p:spPr>
          <a:xfrm>
            <a:off x="-3874012" y="1200904"/>
            <a:ext cx="1107142" cy="556920"/>
          </a:xfrm>
          <a:prstGeom prst="rect">
            <a:avLst/>
          </a:prstGeom>
        </p:spPr>
        <p:txBody>
          <a:bodyPr vert="horz" lIns="36000" tIns="45720" rIns="91440" bIns="45720" rtlCol="0" anchor="t" anchorCtr="0">
            <a:normAutofit/>
          </a:bodyPr>
          <a:lstStyle>
            <a:lvl1pPr marL="342900" indent="-342900" algn="l" defTabSz="914400" rtl="0" eaLnBrk="1" latinLnBrk="0" hangingPunct="1">
              <a:lnSpc>
                <a:spcPct val="90000"/>
              </a:lnSpc>
              <a:spcBef>
                <a:spcPts val="1000"/>
              </a:spcBef>
              <a:buClr>
                <a:srgbClr val="DF4B37"/>
              </a:buClr>
              <a:buSzPct val="105000"/>
              <a:buFont typeface="Arial" charset="0"/>
              <a:buChar char="•"/>
              <a:defRPr sz="2000" b="1" kern="1200">
                <a:solidFill>
                  <a:schemeClr val="tx1"/>
                </a:solidFill>
                <a:latin typeface="+mn-lt"/>
                <a:ea typeface="+mn-ea"/>
                <a:cs typeface="+mn-cs"/>
              </a:defRPr>
            </a:lvl1pPr>
            <a:lvl2pPr marL="800100" indent="-342900" algn="l" defTabSz="914400" rtl="0" eaLnBrk="1" latinLnBrk="0" hangingPunct="1">
              <a:lnSpc>
                <a:spcPct val="90000"/>
              </a:lnSpc>
              <a:spcBef>
                <a:spcPts val="500"/>
              </a:spcBef>
              <a:buClr>
                <a:srgbClr val="DF4B37"/>
              </a:buClr>
              <a:buFont typeface="Arial" charset="0"/>
              <a:buChar char="•"/>
              <a:defRPr sz="2000" b="1" kern="1200">
                <a:solidFill>
                  <a:schemeClr val="tx1"/>
                </a:solidFill>
                <a:latin typeface="+mn-lt"/>
                <a:ea typeface="+mn-ea"/>
                <a:cs typeface="+mn-cs"/>
              </a:defRPr>
            </a:lvl2pPr>
            <a:lvl3pPr marL="1257300" indent="-342900" algn="l" defTabSz="914400" rtl="0" eaLnBrk="1" latinLnBrk="0" hangingPunct="1">
              <a:lnSpc>
                <a:spcPct val="90000"/>
              </a:lnSpc>
              <a:spcBef>
                <a:spcPts val="500"/>
              </a:spcBef>
              <a:buClr>
                <a:srgbClr val="DF4B37"/>
              </a:buClr>
              <a:buFont typeface="Arial" charset="0"/>
              <a:buChar char="•"/>
              <a:defRPr sz="2000" b="1" kern="1200">
                <a:solidFill>
                  <a:schemeClr val="tx1"/>
                </a:solidFill>
                <a:latin typeface="+mn-lt"/>
                <a:ea typeface="+mn-ea"/>
                <a:cs typeface="+mn-cs"/>
              </a:defRPr>
            </a:lvl3pPr>
            <a:lvl4pPr marL="1657350" indent="-285750" algn="l" defTabSz="914400" rtl="0" eaLnBrk="1" latinLnBrk="0" hangingPunct="1">
              <a:lnSpc>
                <a:spcPct val="90000"/>
              </a:lnSpc>
              <a:spcBef>
                <a:spcPts val="500"/>
              </a:spcBef>
              <a:buClr>
                <a:srgbClr val="DF4B37"/>
              </a:buClr>
              <a:buFont typeface="Arial" charset="0"/>
              <a:buChar char="•"/>
              <a:defRPr sz="2000" b="1" kern="1200">
                <a:solidFill>
                  <a:schemeClr val="tx1"/>
                </a:solidFill>
                <a:latin typeface="+mn-lt"/>
                <a:ea typeface="+mn-ea"/>
                <a:cs typeface="+mn-cs"/>
              </a:defRPr>
            </a:lvl4pPr>
            <a:lvl5pPr marL="2114550" indent="-285750" algn="l" defTabSz="914400" rtl="0" eaLnBrk="1" latinLnBrk="0" hangingPunct="1">
              <a:lnSpc>
                <a:spcPct val="90000"/>
              </a:lnSpc>
              <a:spcBef>
                <a:spcPts val="500"/>
              </a:spcBef>
              <a:buClr>
                <a:srgbClr val="DF4B37"/>
              </a:buClr>
              <a:buFont typeface="Arial" charset="0"/>
              <a:buChar char="•"/>
              <a:defRPr sz="20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None/>
            </a:pPr>
            <a:r>
              <a:rPr lang="fi-FI" dirty="0"/>
              <a:t>﻿1</a:t>
            </a:r>
            <a:r>
              <a:rPr lang="fi-FI"/>
              <a:t>. </a:t>
            </a:r>
            <a:r>
              <a:rPr lang="fi-FI" dirty="0"/>
              <a:t>CK101</a:t>
            </a:r>
            <a:endParaRPr lang="en-US" dirty="0"/>
          </a:p>
        </p:txBody>
      </p:sp>
      <p:sp>
        <p:nvSpPr>
          <p:cNvPr id="12" name="Content Placeholder 2"/>
          <p:cNvSpPr txBox="1">
            <a:spLocks/>
          </p:cNvSpPr>
          <p:nvPr/>
        </p:nvSpPr>
        <p:spPr>
          <a:xfrm>
            <a:off x="1097545" y="3176168"/>
            <a:ext cx="1107142" cy="556920"/>
          </a:xfrm>
          <a:prstGeom prst="rect">
            <a:avLst/>
          </a:prstGeom>
        </p:spPr>
        <p:txBody>
          <a:bodyPr vert="horz" lIns="36000" tIns="45720" rIns="91440" bIns="45720" rtlCol="0" anchor="t" anchorCtr="0">
            <a:normAutofit/>
          </a:bodyPr>
          <a:lstStyle>
            <a:lvl1pPr marL="342900" indent="-342900" algn="l" defTabSz="914400" rtl="0" eaLnBrk="1" latinLnBrk="0" hangingPunct="1">
              <a:lnSpc>
                <a:spcPct val="90000"/>
              </a:lnSpc>
              <a:spcBef>
                <a:spcPts val="1000"/>
              </a:spcBef>
              <a:buClr>
                <a:srgbClr val="DF4B37"/>
              </a:buClr>
              <a:buSzPct val="105000"/>
              <a:buFont typeface="Arial" charset="0"/>
              <a:buChar char="•"/>
              <a:defRPr sz="2000" b="1" kern="1200">
                <a:solidFill>
                  <a:schemeClr val="tx1"/>
                </a:solidFill>
                <a:latin typeface="+mn-lt"/>
                <a:ea typeface="+mn-ea"/>
                <a:cs typeface="+mn-cs"/>
              </a:defRPr>
            </a:lvl1pPr>
            <a:lvl2pPr marL="800100" indent="-342900" algn="l" defTabSz="914400" rtl="0" eaLnBrk="1" latinLnBrk="0" hangingPunct="1">
              <a:lnSpc>
                <a:spcPct val="90000"/>
              </a:lnSpc>
              <a:spcBef>
                <a:spcPts val="500"/>
              </a:spcBef>
              <a:buClr>
                <a:srgbClr val="DF4B37"/>
              </a:buClr>
              <a:buFont typeface="Arial" charset="0"/>
              <a:buChar char="•"/>
              <a:defRPr sz="2000" b="1" kern="1200">
                <a:solidFill>
                  <a:schemeClr val="tx1"/>
                </a:solidFill>
                <a:latin typeface="+mn-lt"/>
                <a:ea typeface="+mn-ea"/>
                <a:cs typeface="+mn-cs"/>
              </a:defRPr>
            </a:lvl2pPr>
            <a:lvl3pPr marL="1257300" indent="-342900" algn="l" defTabSz="914400" rtl="0" eaLnBrk="1" latinLnBrk="0" hangingPunct="1">
              <a:lnSpc>
                <a:spcPct val="90000"/>
              </a:lnSpc>
              <a:spcBef>
                <a:spcPts val="500"/>
              </a:spcBef>
              <a:buClr>
                <a:srgbClr val="DF4B37"/>
              </a:buClr>
              <a:buFont typeface="Arial" charset="0"/>
              <a:buChar char="•"/>
              <a:defRPr sz="2000" b="1" kern="1200">
                <a:solidFill>
                  <a:schemeClr val="tx1"/>
                </a:solidFill>
                <a:latin typeface="+mn-lt"/>
                <a:ea typeface="+mn-ea"/>
                <a:cs typeface="+mn-cs"/>
              </a:defRPr>
            </a:lvl3pPr>
            <a:lvl4pPr marL="1657350" indent="-285750" algn="l" defTabSz="914400" rtl="0" eaLnBrk="1" latinLnBrk="0" hangingPunct="1">
              <a:lnSpc>
                <a:spcPct val="90000"/>
              </a:lnSpc>
              <a:spcBef>
                <a:spcPts val="500"/>
              </a:spcBef>
              <a:buClr>
                <a:srgbClr val="DF4B37"/>
              </a:buClr>
              <a:buFont typeface="Arial" charset="0"/>
              <a:buChar char="•"/>
              <a:defRPr sz="2000" b="1" kern="1200">
                <a:solidFill>
                  <a:schemeClr val="tx1"/>
                </a:solidFill>
                <a:latin typeface="+mn-lt"/>
                <a:ea typeface="+mn-ea"/>
                <a:cs typeface="+mn-cs"/>
              </a:defRPr>
            </a:lvl4pPr>
            <a:lvl5pPr marL="2114550" indent="-285750" algn="l" defTabSz="914400" rtl="0" eaLnBrk="1" latinLnBrk="0" hangingPunct="1">
              <a:lnSpc>
                <a:spcPct val="90000"/>
              </a:lnSpc>
              <a:spcBef>
                <a:spcPts val="500"/>
              </a:spcBef>
              <a:buClr>
                <a:srgbClr val="DF4B37"/>
              </a:buClr>
              <a:buFont typeface="Arial" charset="0"/>
              <a:buChar char="•"/>
              <a:defRPr sz="20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None/>
            </a:pPr>
            <a:r>
              <a:rPr lang="nb-NO" dirty="0"/>
              <a:t>﻿2. DN201</a:t>
            </a:r>
            <a:endParaRPr lang="en-US" dirty="0"/>
          </a:p>
        </p:txBody>
      </p:sp>
      <p:pic>
        <p:nvPicPr>
          <p:cNvPr id="5" name="Picture 4" descr="Diagram to highlight how offers work. "/>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47616" y="1964228"/>
            <a:ext cx="2334768" cy="2029968"/>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0973856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Diagram highlighting applicant obtaining first preference offer. "/>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46734" y="2015746"/>
            <a:ext cx="2051304" cy="1191768"/>
          </a:xfrm>
          <a:prstGeom prst="rect">
            <a:avLst/>
          </a:prstGeom>
          <a:effectLst>
            <a:outerShdw blurRad="50800" dist="38100" dir="2700000" algn="tl" rotWithShape="0">
              <a:prstClr val="black">
                <a:alpha val="40000"/>
              </a:prstClr>
            </a:outerShdw>
          </a:effectLst>
        </p:spPr>
      </p:pic>
      <p:sp>
        <p:nvSpPr>
          <p:cNvPr id="2" name="Title 1"/>
          <p:cNvSpPr>
            <a:spLocks noGrp="1"/>
          </p:cNvSpPr>
          <p:nvPr>
            <p:ph type="title"/>
          </p:nvPr>
        </p:nvSpPr>
        <p:spPr/>
        <p:txBody>
          <a:bodyPr/>
          <a:lstStyle/>
          <a:p>
            <a:r>
              <a:rPr lang="en-US" dirty="0"/>
              <a:t>﻿Round 2 Offers</a:t>
            </a:r>
          </a:p>
        </p:txBody>
      </p:sp>
      <p:sp>
        <p:nvSpPr>
          <p:cNvPr id="9" name="Rectangle 8">
            <a:extLst>
              <a:ext uri="{C183D7F6-B498-43B3-948B-1728B52AA6E4}">
                <adec:decorative xmlns:adec="http://schemas.microsoft.com/office/drawing/2017/decorative" val="1"/>
              </a:ext>
            </a:extLst>
          </p:cNvPr>
          <p:cNvSpPr/>
          <p:nvPr/>
        </p:nvSpPr>
        <p:spPr>
          <a:xfrm>
            <a:off x="5342965" y="2031248"/>
            <a:ext cx="3249706" cy="752293"/>
          </a:xfrm>
          <a:prstGeom prst="rect">
            <a:avLst/>
          </a:prstGeom>
          <a:solidFill>
            <a:srgbClr val="DF4B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p:cNvSpPr/>
          <p:nvPr/>
        </p:nvSpPr>
        <p:spPr>
          <a:xfrm>
            <a:off x="5585012" y="2180743"/>
            <a:ext cx="4244787" cy="430887"/>
          </a:xfrm>
          <a:prstGeom prst="rect">
            <a:avLst/>
          </a:prstGeom>
        </p:spPr>
        <p:txBody>
          <a:bodyPr wrap="square">
            <a:spAutoFit/>
          </a:bodyPr>
          <a:lstStyle/>
          <a:p>
            <a:r>
              <a:rPr lang="en-US" sz="2200" b="1" dirty="0">
                <a:solidFill>
                  <a:schemeClr val="bg1"/>
                </a:solidFill>
              </a:rPr>
              <a:t>﻿EXAMPLE – R2 offers</a:t>
            </a:r>
          </a:p>
        </p:txBody>
      </p:sp>
      <p:sp>
        <p:nvSpPr>
          <p:cNvPr id="3" name="Content Placeholder 2"/>
          <p:cNvSpPr>
            <a:spLocks noGrp="1"/>
          </p:cNvSpPr>
          <p:nvPr>
            <p:ph idx="1"/>
          </p:nvPr>
        </p:nvSpPr>
        <p:spPr>
          <a:xfrm>
            <a:off x="5342964" y="3039036"/>
            <a:ext cx="6167718" cy="3012140"/>
          </a:xfrm>
        </p:spPr>
        <p:txBody>
          <a:bodyPr>
            <a:normAutofit/>
          </a:bodyPr>
          <a:lstStyle/>
          <a:p>
            <a:pPr>
              <a:lnSpc>
                <a:spcPct val="110000"/>
              </a:lnSpc>
            </a:pPr>
            <a:r>
              <a:rPr lang="en-US" dirty="0"/>
              <a:t>﻿After Round 2 offers are issued, our applicant is now in first place on the waiting list for her first preference course.</a:t>
            </a:r>
          </a:p>
          <a:p>
            <a:pPr>
              <a:lnSpc>
                <a:spcPct val="110000"/>
              </a:lnSpc>
            </a:pPr>
            <a:r>
              <a:rPr lang="en-US" dirty="0"/>
              <a:t>She has already accepted her 2nd preference course. </a:t>
            </a:r>
            <a:r>
              <a:rPr lang="en-US" dirty="0">
                <a:solidFill>
                  <a:srgbClr val="DF4B37"/>
                </a:solidFill>
              </a:rPr>
              <a:t>Accepting or not accepting </a:t>
            </a:r>
            <a:r>
              <a:rPr lang="en-US" dirty="0"/>
              <a:t>her 2nd preference course will not prevent her from receiving an offer of her 1st preference course if she is deemed eligible by the institution in a later round.</a:t>
            </a:r>
          </a:p>
        </p:txBody>
      </p:sp>
      <p:sp>
        <p:nvSpPr>
          <p:cNvPr id="8" name="Content Placeholder 2"/>
          <p:cNvSpPr txBox="1">
            <a:spLocks/>
          </p:cNvSpPr>
          <p:nvPr/>
        </p:nvSpPr>
        <p:spPr>
          <a:xfrm>
            <a:off x="1097545" y="2325248"/>
            <a:ext cx="1107142" cy="556920"/>
          </a:xfrm>
          <a:prstGeom prst="rect">
            <a:avLst/>
          </a:prstGeom>
        </p:spPr>
        <p:txBody>
          <a:bodyPr vert="horz" lIns="36000" tIns="45720" rIns="91440" bIns="45720" rtlCol="0" anchor="t" anchorCtr="0">
            <a:normAutofit/>
          </a:bodyPr>
          <a:lstStyle>
            <a:lvl1pPr marL="342900" indent="-342900" algn="l" defTabSz="914400" rtl="0" eaLnBrk="1" latinLnBrk="0" hangingPunct="1">
              <a:lnSpc>
                <a:spcPct val="90000"/>
              </a:lnSpc>
              <a:spcBef>
                <a:spcPts val="1000"/>
              </a:spcBef>
              <a:buClr>
                <a:srgbClr val="DF4B37"/>
              </a:buClr>
              <a:buSzPct val="105000"/>
              <a:buFont typeface="Arial" charset="0"/>
              <a:buChar char="•"/>
              <a:defRPr sz="2000" b="1" kern="1200">
                <a:solidFill>
                  <a:schemeClr val="tx1"/>
                </a:solidFill>
                <a:latin typeface="+mn-lt"/>
                <a:ea typeface="+mn-ea"/>
                <a:cs typeface="+mn-cs"/>
              </a:defRPr>
            </a:lvl1pPr>
            <a:lvl2pPr marL="800100" indent="-342900" algn="l" defTabSz="914400" rtl="0" eaLnBrk="1" latinLnBrk="0" hangingPunct="1">
              <a:lnSpc>
                <a:spcPct val="90000"/>
              </a:lnSpc>
              <a:spcBef>
                <a:spcPts val="500"/>
              </a:spcBef>
              <a:buClr>
                <a:srgbClr val="DF4B37"/>
              </a:buClr>
              <a:buFont typeface="Arial" charset="0"/>
              <a:buChar char="•"/>
              <a:defRPr sz="2000" b="1" kern="1200">
                <a:solidFill>
                  <a:schemeClr val="tx1"/>
                </a:solidFill>
                <a:latin typeface="+mn-lt"/>
                <a:ea typeface="+mn-ea"/>
                <a:cs typeface="+mn-cs"/>
              </a:defRPr>
            </a:lvl2pPr>
            <a:lvl3pPr marL="1257300" indent="-342900" algn="l" defTabSz="914400" rtl="0" eaLnBrk="1" latinLnBrk="0" hangingPunct="1">
              <a:lnSpc>
                <a:spcPct val="90000"/>
              </a:lnSpc>
              <a:spcBef>
                <a:spcPts val="500"/>
              </a:spcBef>
              <a:buClr>
                <a:srgbClr val="DF4B37"/>
              </a:buClr>
              <a:buFont typeface="Arial" charset="0"/>
              <a:buChar char="•"/>
              <a:defRPr sz="2000" b="1" kern="1200">
                <a:solidFill>
                  <a:schemeClr val="tx1"/>
                </a:solidFill>
                <a:latin typeface="+mn-lt"/>
                <a:ea typeface="+mn-ea"/>
                <a:cs typeface="+mn-cs"/>
              </a:defRPr>
            </a:lvl3pPr>
            <a:lvl4pPr marL="1657350" indent="-285750" algn="l" defTabSz="914400" rtl="0" eaLnBrk="1" latinLnBrk="0" hangingPunct="1">
              <a:lnSpc>
                <a:spcPct val="90000"/>
              </a:lnSpc>
              <a:spcBef>
                <a:spcPts val="500"/>
              </a:spcBef>
              <a:buClr>
                <a:srgbClr val="DF4B37"/>
              </a:buClr>
              <a:buFont typeface="Arial" charset="0"/>
              <a:buChar char="•"/>
              <a:defRPr sz="2000" b="1" kern="1200">
                <a:solidFill>
                  <a:schemeClr val="tx1"/>
                </a:solidFill>
                <a:latin typeface="+mn-lt"/>
                <a:ea typeface="+mn-ea"/>
                <a:cs typeface="+mn-cs"/>
              </a:defRPr>
            </a:lvl4pPr>
            <a:lvl5pPr marL="2114550" indent="-285750" algn="l" defTabSz="914400" rtl="0" eaLnBrk="1" latinLnBrk="0" hangingPunct="1">
              <a:lnSpc>
                <a:spcPct val="90000"/>
              </a:lnSpc>
              <a:spcBef>
                <a:spcPts val="500"/>
              </a:spcBef>
              <a:buClr>
                <a:srgbClr val="DF4B37"/>
              </a:buClr>
              <a:buFont typeface="Arial" charset="0"/>
              <a:buChar char="•"/>
              <a:defRPr sz="20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None/>
            </a:pPr>
            <a:r>
              <a:rPr lang="fi-FI" dirty="0"/>
              <a:t>﻿1. CK101</a:t>
            </a:r>
            <a:endParaRPr lang="en-US" dirty="0"/>
          </a:p>
        </p:txBody>
      </p:sp>
      <p:sp>
        <p:nvSpPr>
          <p:cNvPr id="11" name="Content Placeholder 2"/>
          <p:cNvSpPr txBox="1">
            <a:spLocks/>
          </p:cNvSpPr>
          <p:nvPr/>
        </p:nvSpPr>
        <p:spPr>
          <a:xfrm>
            <a:off x="-3874012" y="1200904"/>
            <a:ext cx="1107142" cy="556920"/>
          </a:xfrm>
          <a:prstGeom prst="rect">
            <a:avLst/>
          </a:prstGeom>
        </p:spPr>
        <p:txBody>
          <a:bodyPr vert="horz" lIns="36000" tIns="45720" rIns="91440" bIns="45720" rtlCol="0" anchor="t" anchorCtr="0">
            <a:normAutofit/>
          </a:bodyPr>
          <a:lstStyle>
            <a:lvl1pPr marL="342900" indent="-342900" algn="l" defTabSz="914400" rtl="0" eaLnBrk="1" latinLnBrk="0" hangingPunct="1">
              <a:lnSpc>
                <a:spcPct val="90000"/>
              </a:lnSpc>
              <a:spcBef>
                <a:spcPts val="1000"/>
              </a:spcBef>
              <a:buClr>
                <a:srgbClr val="DF4B37"/>
              </a:buClr>
              <a:buSzPct val="105000"/>
              <a:buFont typeface="Arial" charset="0"/>
              <a:buChar char="•"/>
              <a:defRPr sz="2000" b="1" kern="1200">
                <a:solidFill>
                  <a:schemeClr val="tx1"/>
                </a:solidFill>
                <a:latin typeface="+mn-lt"/>
                <a:ea typeface="+mn-ea"/>
                <a:cs typeface="+mn-cs"/>
              </a:defRPr>
            </a:lvl1pPr>
            <a:lvl2pPr marL="800100" indent="-342900" algn="l" defTabSz="914400" rtl="0" eaLnBrk="1" latinLnBrk="0" hangingPunct="1">
              <a:lnSpc>
                <a:spcPct val="90000"/>
              </a:lnSpc>
              <a:spcBef>
                <a:spcPts val="500"/>
              </a:spcBef>
              <a:buClr>
                <a:srgbClr val="DF4B37"/>
              </a:buClr>
              <a:buFont typeface="Arial" charset="0"/>
              <a:buChar char="•"/>
              <a:defRPr sz="2000" b="1" kern="1200">
                <a:solidFill>
                  <a:schemeClr val="tx1"/>
                </a:solidFill>
                <a:latin typeface="+mn-lt"/>
                <a:ea typeface="+mn-ea"/>
                <a:cs typeface="+mn-cs"/>
              </a:defRPr>
            </a:lvl2pPr>
            <a:lvl3pPr marL="1257300" indent="-342900" algn="l" defTabSz="914400" rtl="0" eaLnBrk="1" latinLnBrk="0" hangingPunct="1">
              <a:lnSpc>
                <a:spcPct val="90000"/>
              </a:lnSpc>
              <a:spcBef>
                <a:spcPts val="500"/>
              </a:spcBef>
              <a:buClr>
                <a:srgbClr val="DF4B37"/>
              </a:buClr>
              <a:buFont typeface="Arial" charset="0"/>
              <a:buChar char="•"/>
              <a:defRPr sz="2000" b="1" kern="1200">
                <a:solidFill>
                  <a:schemeClr val="tx1"/>
                </a:solidFill>
                <a:latin typeface="+mn-lt"/>
                <a:ea typeface="+mn-ea"/>
                <a:cs typeface="+mn-cs"/>
              </a:defRPr>
            </a:lvl3pPr>
            <a:lvl4pPr marL="1657350" indent="-285750" algn="l" defTabSz="914400" rtl="0" eaLnBrk="1" latinLnBrk="0" hangingPunct="1">
              <a:lnSpc>
                <a:spcPct val="90000"/>
              </a:lnSpc>
              <a:spcBef>
                <a:spcPts val="500"/>
              </a:spcBef>
              <a:buClr>
                <a:srgbClr val="DF4B37"/>
              </a:buClr>
              <a:buFont typeface="Arial" charset="0"/>
              <a:buChar char="•"/>
              <a:defRPr sz="2000" b="1" kern="1200">
                <a:solidFill>
                  <a:schemeClr val="tx1"/>
                </a:solidFill>
                <a:latin typeface="+mn-lt"/>
                <a:ea typeface="+mn-ea"/>
                <a:cs typeface="+mn-cs"/>
              </a:defRPr>
            </a:lvl4pPr>
            <a:lvl5pPr marL="2114550" indent="-285750" algn="l" defTabSz="914400" rtl="0" eaLnBrk="1" latinLnBrk="0" hangingPunct="1">
              <a:lnSpc>
                <a:spcPct val="90000"/>
              </a:lnSpc>
              <a:spcBef>
                <a:spcPts val="500"/>
              </a:spcBef>
              <a:buClr>
                <a:srgbClr val="DF4B37"/>
              </a:buClr>
              <a:buFont typeface="Arial" charset="0"/>
              <a:buChar char="•"/>
              <a:defRPr sz="20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None/>
            </a:pPr>
            <a:r>
              <a:rPr lang="fi-FI" dirty="0"/>
              <a:t>﻿1</a:t>
            </a:r>
            <a:r>
              <a:rPr lang="fi-FI"/>
              <a:t>. </a:t>
            </a:r>
            <a:r>
              <a:rPr lang="fi-FI" dirty="0"/>
              <a:t>CK101</a:t>
            </a:r>
            <a:endParaRPr lang="en-US" dirty="0"/>
          </a:p>
        </p:txBody>
      </p:sp>
    </p:spTree>
    <p:extLst>
      <p:ext uri="{BB962C8B-B14F-4D97-AF65-F5344CB8AC3E}">
        <p14:creationId xmlns:p14="http://schemas.microsoft.com/office/powerpoint/2010/main" val="613110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﻿Round 3 Offers</a:t>
            </a:r>
          </a:p>
        </p:txBody>
      </p:sp>
      <p:sp>
        <p:nvSpPr>
          <p:cNvPr id="9" name="Rectangle 8">
            <a:extLst>
              <a:ext uri="{C183D7F6-B498-43B3-948B-1728B52AA6E4}">
                <adec:decorative xmlns:adec="http://schemas.microsoft.com/office/drawing/2017/decorative" val="1"/>
              </a:ext>
            </a:extLst>
          </p:cNvPr>
          <p:cNvSpPr/>
          <p:nvPr/>
        </p:nvSpPr>
        <p:spPr>
          <a:xfrm>
            <a:off x="5585010" y="2031248"/>
            <a:ext cx="4486835" cy="1397752"/>
          </a:xfrm>
          <a:prstGeom prst="rect">
            <a:avLst/>
          </a:prstGeom>
          <a:solidFill>
            <a:srgbClr val="DF4B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p:cNvSpPr/>
          <p:nvPr/>
        </p:nvSpPr>
        <p:spPr>
          <a:xfrm>
            <a:off x="5827058" y="2180743"/>
            <a:ext cx="4016188" cy="769441"/>
          </a:xfrm>
          <a:prstGeom prst="rect">
            <a:avLst/>
          </a:prstGeom>
        </p:spPr>
        <p:txBody>
          <a:bodyPr wrap="square">
            <a:spAutoFit/>
          </a:bodyPr>
          <a:lstStyle/>
          <a:p>
            <a:r>
              <a:rPr lang="en-US" sz="2200" b="1" dirty="0">
                <a:solidFill>
                  <a:schemeClr val="bg1"/>
                </a:solidFill>
              </a:rPr>
              <a:t>﻿EXAMPLE – An offer is issued in R3 for her 1st preference!</a:t>
            </a:r>
          </a:p>
        </p:txBody>
      </p:sp>
      <p:sp>
        <p:nvSpPr>
          <p:cNvPr id="3" name="Content Placeholder 2"/>
          <p:cNvSpPr>
            <a:spLocks noGrp="1"/>
          </p:cNvSpPr>
          <p:nvPr>
            <p:ph idx="1"/>
          </p:nvPr>
        </p:nvSpPr>
        <p:spPr>
          <a:xfrm>
            <a:off x="5585010" y="3657598"/>
            <a:ext cx="6046696" cy="3012140"/>
          </a:xfrm>
        </p:spPr>
        <p:txBody>
          <a:bodyPr>
            <a:normAutofit/>
          </a:bodyPr>
          <a:lstStyle/>
          <a:p>
            <a:pPr>
              <a:lnSpc>
                <a:spcPct val="110000"/>
              </a:lnSpc>
            </a:pPr>
            <a:r>
              <a:rPr lang="en-US" dirty="0"/>
              <a:t>﻿In the third round of offers, two more offers are made on CK101 and our applicant, who was at the top of the queue, now receives an offer.</a:t>
            </a:r>
          </a:p>
          <a:p>
            <a:pPr>
              <a:lnSpc>
                <a:spcPct val="110000"/>
              </a:lnSpc>
            </a:pPr>
            <a:r>
              <a:rPr lang="en-US" dirty="0"/>
              <a:t>She may do nothing and remain in DN201, or she may accept the offer.</a:t>
            </a:r>
          </a:p>
        </p:txBody>
      </p:sp>
      <p:sp>
        <p:nvSpPr>
          <p:cNvPr id="8" name="Content Placeholder 2"/>
          <p:cNvSpPr txBox="1">
            <a:spLocks/>
          </p:cNvSpPr>
          <p:nvPr/>
        </p:nvSpPr>
        <p:spPr>
          <a:xfrm>
            <a:off x="1097545" y="2325248"/>
            <a:ext cx="1107142" cy="556920"/>
          </a:xfrm>
          <a:prstGeom prst="rect">
            <a:avLst/>
          </a:prstGeom>
        </p:spPr>
        <p:txBody>
          <a:bodyPr vert="horz" lIns="36000" tIns="45720" rIns="91440" bIns="45720" rtlCol="0" anchor="t" anchorCtr="0">
            <a:normAutofit/>
          </a:bodyPr>
          <a:lstStyle>
            <a:lvl1pPr marL="342900" indent="-342900" algn="l" defTabSz="914400" rtl="0" eaLnBrk="1" latinLnBrk="0" hangingPunct="1">
              <a:lnSpc>
                <a:spcPct val="90000"/>
              </a:lnSpc>
              <a:spcBef>
                <a:spcPts val="1000"/>
              </a:spcBef>
              <a:buClr>
                <a:srgbClr val="DF4B37"/>
              </a:buClr>
              <a:buSzPct val="105000"/>
              <a:buFont typeface="Arial" charset="0"/>
              <a:buChar char="•"/>
              <a:defRPr sz="2000" b="1" kern="1200">
                <a:solidFill>
                  <a:schemeClr val="tx1"/>
                </a:solidFill>
                <a:latin typeface="+mn-lt"/>
                <a:ea typeface="+mn-ea"/>
                <a:cs typeface="+mn-cs"/>
              </a:defRPr>
            </a:lvl1pPr>
            <a:lvl2pPr marL="800100" indent="-342900" algn="l" defTabSz="914400" rtl="0" eaLnBrk="1" latinLnBrk="0" hangingPunct="1">
              <a:lnSpc>
                <a:spcPct val="90000"/>
              </a:lnSpc>
              <a:spcBef>
                <a:spcPts val="500"/>
              </a:spcBef>
              <a:buClr>
                <a:srgbClr val="DF4B37"/>
              </a:buClr>
              <a:buFont typeface="Arial" charset="0"/>
              <a:buChar char="•"/>
              <a:defRPr sz="2000" b="1" kern="1200">
                <a:solidFill>
                  <a:schemeClr val="tx1"/>
                </a:solidFill>
                <a:latin typeface="+mn-lt"/>
                <a:ea typeface="+mn-ea"/>
                <a:cs typeface="+mn-cs"/>
              </a:defRPr>
            </a:lvl2pPr>
            <a:lvl3pPr marL="1257300" indent="-342900" algn="l" defTabSz="914400" rtl="0" eaLnBrk="1" latinLnBrk="0" hangingPunct="1">
              <a:lnSpc>
                <a:spcPct val="90000"/>
              </a:lnSpc>
              <a:spcBef>
                <a:spcPts val="500"/>
              </a:spcBef>
              <a:buClr>
                <a:srgbClr val="DF4B37"/>
              </a:buClr>
              <a:buFont typeface="Arial" charset="0"/>
              <a:buChar char="•"/>
              <a:defRPr sz="2000" b="1" kern="1200">
                <a:solidFill>
                  <a:schemeClr val="tx1"/>
                </a:solidFill>
                <a:latin typeface="+mn-lt"/>
                <a:ea typeface="+mn-ea"/>
                <a:cs typeface="+mn-cs"/>
              </a:defRPr>
            </a:lvl3pPr>
            <a:lvl4pPr marL="1657350" indent="-285750" algn="l" defTabSz="914400" rtl="0" eaLnBrk="1" latinLnBrk="0" hangingPunct="1">
              <a:lnSpc>
                <a:spcPct val="90000"/>
              </a:lnSpc>
              <a:spcBef>
                <a:spcPts val="500"/>
              </a:spcBef>
              <a:buClr>
                <a:srgbClr val="DF4B37"/>
              </a:buClr>
              <a:buFont typeface="Arial" charset="0"/>
              <a:buChar char="•"/>
              <a:defRPr sz="2000" b="1" kern="1200">
                <a:solidFill>
                  <a:schemeClr val="tx1"/>
                </a:solidFill>
                <a:latin typeface="+mn-lt"/>
                <a:ea typeface="+mn-ea"/>
                <a:cs typeface="+mn-cs"/>
              </a:defRPr>
            </a:lvl4pPr>
            <a:lvl5pPr marL="2114550" indent="-285750" algn="l" defTabSz="914400" rtl="0" eaLnBrk="1" latinLnBrk="0" hangingPunct="1">
              <a:lnSpc>
                <a:spcPct val="90000"/>
              </a:lnSpc>
              <a:spcBef>
                <a:spcPts val="500"/>
              </a:spcBef>
              <a:buClr>
                <a:srgbClr val="DF4B37"/>
              </a:buClr>
              <a:buFont typeface="Arial" charset="0"/>
              <a:buChar char="•"/>
              <a:defRPr sz="20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None/>
            </a:pPr>
            <a:r>
              <a:rPr lang="fi-FI" dirty="0"/>
              <a:t>﻿1. CK101</a:t>
            </a:r>
            <a:endParaRPr lang="en-US" dirty="0"/>
          </a:p>
        </p:txBody>
      </p:sp>
      <p:sp>
        <p:nvSpPr>
          <p:cNvPr id="11" name="Content Placeholder 2"/>
          <p:cNvSpPr txBox="1">
            <a:spLocks/>
          </p:cNvSpPr>
          <p:nvPr/>
        </p:nvSpPr>
        <p:spPr>
          <a:xfrm>
            <a:off x="-3874012" y="1200904"/>
            <a:ext cx="1107142" cy="556920"/>
          </a:xfrm>
          <a:prstGeom prst="rect">
            <a:avLst/>
          </a:prstGeom>
        </p:spPr>
        <p:txBody>
          <a:bodyPr vert="horz" lIns="36000" tIns="45720" rIns="91440" bIns="45720" rtlCol="0" anchor="t" anchorCtr="0">
            <a:normAutofit/>
          </a:bodyPr>
          <a:lstStyle>
            <a:lvl1pPr marL="342900" indent="-342900" algn="l" defTabSz="914400" rtl="0" eaLnBrk="1" latinLnBrk="0" hangingPunct="1">
              <a:lnSpc>
                <a:spcPct val="90000"/>
              </a:lnSpc>
              <a:spcBef>
                <a:spcPts val="1000"/>
              </a:spcBef>
              <a:buClr>
                <a:srgbClr val="DF4B37"/>
              </a:buClr>
              <a:buSzPct val="105000"/>
              <a:buFont typeface="Arial" charset="0"/>
              <a:buChar char="•"/>
              <a:defRPr sz="2000" b="1" kern="1200">
                <a:solidFill>
                  <a:schemeClr val="tx1"/>
                </a:solidFill>
                <a:latin typeface="+mn-lt"/>
                <a:ea typeface="+mn-ea"/>
                <a:cs typeface="+mn-cs"/>
              </a:defRPr>
            </a:lvl1pPr>
            <a:lvl2pPr marL="800100" indent="-342900" algn="l" defTabSz="914400" rtl="0" eaLnBrk="1" latinLnBrk="0" hangingPunct="1">
              <a:lnSpc>
                <a:spcPct val="90000"/>
              </a:lnSpc>
              <a:spcBef>
                <a:spcPts val="500"/>
              </a:spcBef>
              <a:buClr>
                <a:srgbClr val="DF4B37"/>
              </a:buClr>
              <a:buFont typeface="Arial" charset="0"/>
              <a:buChar char="•"/>
              <a:defRPr sz="2000" b="1" kern="1200">
                <a:solidFill>
                  <a:schemeClr val="tx1"/>
                </a:solidFill>
                <a:latin typeface="+mn-lt"/>
                <a:ea typeface="+mn-ea"/>
                <a:cs typeface="+mn-cs"/>
              </a:defRPr>
            </a:lvl2pPr>
            <a:lvl3pPr marL="1257300" indent="-342900" algn="l" defTabSz="914400" rtl="0" eaLnBrk="1" latinLnBrk="0" hangingPunct="1">
              <a:lnSpc>
                <a:spcPct val="90000"/>
              </a:lnSpc>
              <a:spcBef>
                <a:spcPts val="500"/>
              </a:spcBef>
              <a:buClr>
                <a:srgbClr val="DF4B37"/>
              </a:buClr>
              <a:buFont typeface="Arial" charset="0"/>
              <a:buChar char="•"/>
              <a:defRPr sz="2000" b="1" kern="1200">
                <a:solidFill>
                  <a:schemeClr val="tx1"/>
                </a:solidFill>
                <a:latin typeface="+mn-lt"/>
                <a:ea typeface="+mn-ea"/>
                <a:cs typeface="+mn-cs"/>
              </a:defRPr>
            </a:lvl3pPr>
            <a:lvl4pPr marL="1657350" indent="-285750" algn="l" defTabSz="914400" rtl="0" eaLnBrk="1" latinLnBrk="0" hangingPunct="1">
              <a:lnSpc>
                <a:spcPct val="90000"/>
              </a:lnSpc>
              <a:spcBef>
                <a:spcPts val="500"/>
              </a:spcBef>
              <a:buClr>
                <a:srgbClr val="DF4B37"/>
              </a:buClr>
              <a:buFont typeface="Arial" charset="0"/>
              <a:buChar char="•"/>
              <a:defRPr sz="2000" b="1" kern="1200">
                <a:solidFill>
                  <a:schemeClr val="tx1"/>
                </a:solidFill>
                <a:latin typeface="+mn-lt"/>
                <a:ea typeface="+mn-ea"/>
                <a:cs typeface="+mn-cs"/>
              </a:defRPr>
            </a:lvl4pPr>
            <a:lvl5pPr marL="2114550" indent="-285750" algn="l" defTabSz="914400" rtl="0" eaLnBrk="1" latinLnBrk="0" hangingPunct="1">
              <a:lnSpc>
                <a:spcPct val="90000"/>
              </a:lnSpc>
              <a:spcBef>
                <a:spcPts val="500"/>
              </a:spcBef>
              <a:buClr>
                <a:srgbClr val="DF4B37"/>
              </a:buClr>
              <a:buFont typeface="Arial" charset="0"/>
              <a:buChar char="•"/>
              <a:defRPr sz="20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None/>
            </a:pPr>
            <a:r>
              <a:rPr lang="fi-FI" dirty="0"/>
              <a:t>﻿1</a:t>
            </a:r>
            <a:r>
              <a:rPr lang="fi-FI"/>
              <a:t>. </a:t>
            </a:r>
            <a:r>
              <a:rPr lang="fi-FI" dirty="0"/>
              <a:t>CK101</a:t>
            </a:r>
            <a:endParaRPr lang="en-US" dirty="0"/>
          </a:p>
        </p:txBody>
      </p:sp>
      <p:pic>
        <p:nvPicPr>
          <p:cNvPr id="5" name="Picture 4" descr="Diagram highlighting applicant receiving first preference offer. "/>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04687" y="2047680"/>
            <a:ext cx="3069336" cy="1191768"/>
          </a:xfrm>
          <a:prstGeom prst="rect">
            <a:avLst/>
          </a:prstGeom>
        </p:spPr>
      </p:pic>
    </p:spTree>
    <p:extLst>
      <p:ext uri="{BB962C8B-B14F-4D97-AF65-F5344CB8AC3E}">
        <p14:creationId xmlns:p14="http://schemas.microsoft.com/office/powerpoint/2010/main" val="8894323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﻿Genuine Order of Preference</a:t>
            </a:r>
          </a:p>
        </p:txBody>
      </p:sp>
      <p:sp>
        <p:nvSpPr>
          <p:cNvPr id="3" name="Content Placeholder 2"/>
          <p:cNvSpPr>
            <a:spLocks noGrp="1"/>
          </p:cNvSpPr>
          <p:nvPr>
            <p:ph idx="1"/>
          </p:nvPr>
        </p:nvSpPr>
        <p:spPr>
          <a:xfrm>
            <a:off x="5679140" y="2492387"/>
            <a:ext cx="6046696" cy="3012140"/>
          </a:xfrm>
        </p:spPr>
        <p:txBody>
          <a:bodyPr>
            <a:normAutofit/>
          </a:bodyPr>
          <a:lstStyle/>
          <a:p>
            <a:pPr>
              <a:lnSpc>
                <a:spcPct val="110000"/>
              </a:lnSpc>
            </a:pPr>
            <a:r>
              <a:rPr lang="en-US" dirty="0"/>
              <a:t>﻿You do not need to guess what the points are going to be for the courses you are interested in.</a:t>
            </a:r>
          </a:p>
          <a:p>
            <a:pPr>
              <a:lnSpc>
                <a:spcPct val="110000"/>
              </a:lnSpc>
            </a:pPr>
            <a:r>
              <a:rPr lang="en-US" dirty="0"/>
              <a:t>Simply list your courses in genuine order of preference from the highest preference 1, to the lowest preference 10.</a:t>
            </a:r>
          </a:p>
          <a:p>
            <a:pPr>
              <a:lnSpc>
                <a:spcPct val="110000"/>
              </a:lnSpc>
            </a:pPr>
            <a:r>
              <a:rPr lang="en-US" dirty="0"/>
              <a:t>If you are entitled to an offer, you will be offered the highest preference that you are entitled to.</a:t>
            </a:r>
          </a:p>
        </p:txBody>
      </p:sp>
      <p:pic>
        <p:nvPicPr>
          <p:cNvPr id="12" name="Picture 11" descr="Image to represent order of preference"/>
          <p:cNvPicPr>
            <a:picLocks noChangeAspect="1"/>
          </p:cNvPicPr>
          <p:nvPr/>
        </p:nvPicPr>
        <p:blipFill rotWithShape="1">
          <a:blip r:embed="rId2">
            <a:extLst>
              <a:ext uri="{28A0092B-C50C-407E-A947-70E740481C1C}">
                <a14:useLocalDpi xmlns:a14="http://schemas.microsoft.com/office/drawing/2010/main" val="0"/>
              </a:ext>
            </a:extLst>
          </a:blip>
          <a:srcRect r="70415"/>
          <a:stretch/>
        </p:blipFill>
        <p:spPr>
          <a:xfrm>
            <a:off x="1024783" y="3356029"/>
            <a:ext cx="1286722" cy="2423770"/>
          </a:xfrm>
          <a:prstGeom prst="rect">
            <a:avLst/>
          </a:prstGeom>
        </p:spPr>
      </p:pic>
      <p:pic>
        <p:nvPicPr>
          <p:cNvPr id="13" name="Picture 12">
            <a:extLst>
              <a:ext uri="{C183D7F6-B498-43B3-948B-1728B52AA6E4}">
                <adec:decorative xmlns:adec="http://schemas.microsoft.com/office/drawing/2017/decorative" val="1"/>
              </a:ext>
            </a:extLst>
          </p:cNvPr>
          <p:cNvPicPr>
            <a:picLocks noChangeAspect="1"/>
          </p:cNvPicPr>
          <p:nvPr/>
        </p:nvPicPr>
        <p:blipFill rotWithShape="1">
          <a:blip r:embed="rId2">
            <a:extLst>
              <a:ext uri="{28A0092B-C50C-407E-A947-70E740481C1C}">
                <a14:useLocalDpi xmlns:a14="http://schemas.microsoft.com/office/drawing/2010/main" val="0"/>
              </a:ext>
            </a:extLst>
          </a:blip>
          <a:srcRect l="32935" r="33601"/>
          <a:stretch/>
        </p:blipFill>
        <p:spPr>
          <a:xfrm>
            <a:off x="2479381" y="3356029"/>
            <a:ext cx="1455430" cy="2423770"/>
          </a:xfrm>
          <a:prstGeom prst="rect">
            <a:avLst/>
          </a:prstGeom>
        </p:spPr>
      </p:pic>
      <p:pic>
        <p:nvPicPr>
          <p:cNvPr id="14" name="Picture 13">
            <a:extLst>
              <a:ext uri="{C183D7F6-B498-43B3-948B-1728B52AA6E4}">
                <adec:decorative xmlns:adec="http://schemas.microsoft.com/office/drawing/2017/decorative" val="1"/>
              </a:ext>
            </a:extLst>
          </p:cNvPr>
          <p:cNvPicPr>
            <a:picLocks noChangeAspect="1"/>
          </p:cNvPicPr>
          <p:nvPr/>
        </p:nvPicPr>
        <p:blipFill rotWithShape="1">
          <a:blip r:embed="rId2">
            <a:extLst>
              <a:ext uri="{28A0092B-C50C-407E-A947-70E740481C1C}">
                <a14:useLocalDpi xmlns:a14="http://schemas.microsoft.com/office/drawing/2010/main" val="0"/>
              </a:ext>
            </a:extLst>
          </a:blip>
          <a:srcRect l="68091" t="24023"/>
          <a:stretch/>
        </p:blipFill>
        <p:spPr>
          <a:xfrm>
            <a:off x="3907917" y="3998457"/>
            <a:ext cx="1387792" cy="1841524"/>
          </a:xfrm>
          <a:prstGeom prst="rect">
            <a:avLst/>
          </a:prstGeom>
        </p:spPr>
      </p:pic>
      <p:pic>
        <p:nvPicPr>
          <p:cNvPr id="4" name="Picture 3">
            <a:extLs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85978" y="2126471"/>
            <a:ext cx="2060448" cy="2060448"/>
          </a:xfrm>
          <a:prstGeom prst="rect">
            <a:avLst/>
          </a:prstGeom>
        </p:spPr>
      </p:pic>
    </p:spTree>
    <p:extLst>
      <p:ext uri="{BB962C8B-B14F-4D97-AF65-F5344CB8AC3E}">
        <p14:creationId xmlns:p14="http://schemas.microsoft.com/office/powerpoint/2010/main" val="21019041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50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par>
                          <p:cTn id="8" fill="hold">
                            <p:stCondLst>
                              <p:cond delay="1000"/>
                            </p:stCondLst>
                            <p:childTnLst>
                              <p:par>
                                <p:cTn id="9" presetID="10" presetClass="entr" presetSubtype="0" fill="hold" nodeType="afterEffect">
                                  <p:stCondLst>
                                    <p:cond delay="500"/>
                                  </p:stCondLst>
                                  <p:childTnLst>
                                    <p:set>
                                      <p:cBhvr>
                                        <p:cTn id="10" dur="1" fill="hold">
                                          <p:stCondLst>
                                            <p:cond delay="0"/>
                                          </p:stCondLst>
                                        </p:cTn>
                                        <p:tgtEl>
                                          <p:spTgt spid="13"/>
                                        </p:tgtEl>
                                        <p:attrNameLst>
                                          <p:attrName>style.visibility</p:attrName>
                                        </p:attrNameLst>
                                      </p:cBhvr>
                                      <p:to>
                                        <p:strVal val="visible"/>
                                      </p:to>
                                    </p:set>
                                    <p:animEffect transition="in" filter="fade">
                                      <p:cBhvr>
                                        <p:cTn id="11" dur="500"/>
                                        <p:tgtEl>
                                          <p:spTgt spid="13"/>
                                        </p:tgtEl>
                                      </p:cBhvr>
                                    </p:animEffect>
                                  </p:childTnLst>
                                </p:cTn>
                              </p:par>
                            </p:childTnLst>
                          </p:cTn>
                        </p:par>
                        <p:par>
                          <p:cTn id="12" fill="hold">
                            <p:stCondLst>
                              <p:cond delay="2000"/>
                            </p:stCondLst>
                            <p:childTnLst>
                              <p:par>
                                <p:cTn id="13" presetID="10" presetClass="entr" presetSubtype="0" fill="hold" nodeType="afterEffect">
                                  <p:stCondLst>
                                    <p:cond delay="500"/>
                                  </p:stCondLst>
                                  <p:childTnLst>
                                    <p:set>
                                      <p:cBhvr>
                                        <p:cTn id="14" dur="1" fill="hold">
                                          <p:stCondLst>
                                            <p:cond delay="0"/>
                                          </p:stCondLst>
                                        </p:cTn>
                                        <p:tgtEl>
                                          <p:spTgt spid="14"/>
                                        </p:tgtEl>
                                        <p:attrNameLst>
                                          <p:attrName>style.visibility</p:attrName>
                                        </p:attrNameLst>
                                      </p:cBhvr>
                                      <p:to>
                                        <p:strVal val="visible"/>
                                      </p:to>
                                    </p:set>
                                    <p:animEffect transition="in" filter="fade">
                                      <p:cBhvr>
                                        <p:cTn id="15" dur="500"/>
                                        <p:tgtEl>
                                          <p:spTgt spid="14"/>
                                        </p:tgtEl>
                                      </p:cBhvr>
                                    </p:animEffect>
                                  </p:childTnLst>
                                </p:cTn>
                              </p:par>
                            </p:childTnLst>
                          </p:cTn>
                        </p:par>
                        <p:par>
                          <p:cTn id="16" fill="hold">
                            <p:stCondLst>
                              <p:cond delay="3000"/>
                            </p:stCondLst>
                            <p:childTnLst>
                              <p:par>
                                <p:cTn id="17" presetID="23" presetClass="entr" presetSubtype="288" fill="hold" nodeType="afterEffect">
                                  <p:stCondLst>
                                    <p:cond delay="500"/>
                                  </p:stCondLst>
                                  <p:childTnLst>
                                    <p:set>
                                      <p:cBhvr>
                                        <p:cTn id="18" dur="1" fill="hold">
                                          <p:stCondLst>
                                            <p:cond delay="0"/>
                                          </p:stCondLst>
                                        </p:cTn>
                                        <p:tgtEl>
                                          <p:spTgt spid="4"/>
                                        </p:tgtEl>
                                        <p:attrNameLst>
                                          <p:attrName>style.visibility</p:attrName>
                                        </p:attrNameLst>
                                      </p:cBhvr>
                                      <p:to>
                                        <p:strVal val="visible"/>
                                      </p:to>
                                    </p:set>
                                    <p:anim calcmode="lin" valueType="num">
                                      <p:cBhvr>
                                        <p:cTn id="19" dur="250" fill="hold"/>
                                        <p:tgtEl>
                                          <p:spTgt spid="4"/>
                                        </p:tgtEl>
                                        <p:attrNameLst>
                                          <p:attrName>ppt_w</p:attrName>
                                        </p:attrNameLst>
                                      </p:cBhvr>
                                      <p:tavLst>
                                        <p:tav tm="0">
                                          <p:val>
                                            <p:strVal val="4/3*#ppt_w"/>
                                          </p:val>
                                        </p:tav>
                                        <p:tav tm="100000">
                                          <p:val>
                                            <p:strVal val="#ppt_w"/>
                                          </p:val>
                                        </p:tav>
                                      </p:tavLst>
                                    </p:anim>
                                    <p:anim calcmode="lin" valueType="num">
                                      <p:cBhvr>
                                        <p:cTn id="20" dur="250" fill="hold"/>
                                        <p:tgtEl>
                                          <p:spTgt spid="4"/>
                                        </p:tgtEl>
                                        <p:attrNameLst>
                                          <p:attrName>ppt_h</p:attrName>
                                        </p:attrNameLst>
                                      </p:cBhvr>
                                      <p:tavLst>
                                        <p:tav tm="0">
                                          <p:val>
                                            <p:strVal val="4/3*#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﻿Application Process</a:t>
            </a:r>
          </a:p>
        </p:txBody>
      </p:sp>
      <p:pic>
        <p:nvPicPr>
          <p:cNvPr id="5" name="Picture 4">
            <a:extLst>
              <a:ext uri="{FF2B5EF4-FFF2-40B4-BE49-F238E27FC236}">
                <a16:creationId xmlns:a16="http://schemas.microsoft.com/office/drawing/2014/main" id="{3956BF92-DB2C-470C-9B37-5E9BECD4AEAD}"/>
              </a:ext>
              <a:ext uri="{C183D7F6-B498-43B3-948B-1728B52AA6E4}">
                <adec:decorative xmlns:adec="http://schemas.microsoft.com/office/drawing/2017/decorative" val="1"/>
              </a:ext>
            </a:extLst>
          </p:cNvPr>
          <p:cNvPicPr>
            <a:picLocks noChangeAspect="1"/>
          </p:cNvPicPr>
          <p:nvPr/>
        </p:nvPicPr>
        <p:blipFill rotWithShape="1">
          <a:blip r:embed="rId3">
            <a:extLst>
              <a:ext uri="{28A0092B-C50C-407E-A947-70E740481C1C}">
                <a14:useLocalDpi xmlns:a14="http://schemas.microsoft.com/office/drawing/2010/main" val="0"/>
              </a:ext>
            </a:extLst>
          </a:blip>
          <a:srcRect l="36645" r="36248"/>
          <a:stretch/>
        </p:blipFill>
        <p:spPr>
          <a:xfrm>
            <a:off x="4949687" y="2071910"/>
            <a:ext cx="2335696" cy="3630168"/>
          </a:xfrm>
          <a:prstGeom prst="rect">
            <a:avLst/>
          </a:prstGeom>
          <a:effectLst>
            <a:outerShdw blurRad="50800" dist="38100" dir="2700000" algn="tl" rotWithShape="0">
              <a:prstClr val="black">
                <a:alpha val="40000"/>
              </a:prstClr>
            </a:outerShdw>
          </a:effectLst>
        </p:spPr>
      </p:pic>
      <p:pic>
        <p:nvPicPr>
          <p:cNvPr id="4" name="Picture 3" descr="Image of CAO handbook"/>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57678" y="2131342"/>
            <a:ext cx="2532893" cy="3511303"/>
          </a:xfrm>
          <a:prstGeom prst="rect">
            <a:avLst/>
          </a:prstGeom>
        </p:spPr>
      </p:pic>
      <p:sp>
        <p:nvSpPr>
          <p:cNvPr id="9" name="TextBox 8"/>
          <p:cNvSpPr txBox="1"/>
          <p:nvPr/>
        </p:nvSpPr>
        <p:spPr>
          <a:xfrm>
            <a:off x="1344168" y="5702078"/>
            <a:ext cx="3044952" cy="400110"/>
          </a:xfrm>
          <a:prstGeom prst="rect">
            <a:avLst/>
          </a:prstGeom>
          <a:noFill/>
        </p:spPr>
        <p:txBody>
          <a:bodyPr wrap="square" rtlCol="0">
            <a:spAutoFit/>
          </a:bodyPr>
          <a:lstStyle/>
          <a:p>
            <a:r>
              <a:rPr lang="en-GB" sz="2000" b="1" dirty="0"/>
              <a:t>www.cao.ie/handbook</a:t>
            </a:r>
          </a:p>
        </p:txBody>
      </p:sp>
      <p:pic>
        <p:nvPicPr>
          <p:cNvPr id="8" name="Picture 7" descr="Application form pic">
            <a:extLst>
              <a:ext uri="{FF2B5EF4-FFF2-40B4-BE49-F238E27FC236}">
                <a16:creationId xmlns:a16="http://schemas.microsoft.com/office/drawing/2014/main" id="{7EBF9AB6-1612-4FF5-96B6-F68D42016488}"/>
              </a:ext>
            </a:extLst>
          </p:cNvPr>
          <p:cNvPicPr>
            <a:picLocks noChangeAspect="1"/>
          </p:cNvPicPr>
          <p:nvPr/>
        </p:nvPicPr>
        <p:blipFill rotWithShape="1">
          <a:blip r:embed="rId3">
            <a:extLst>
              <a:ext uri="{28A0092B-C50C-407E-A947-70E740481C1C}">
                <a14:useLocalDpi xmlns:a14="http://schemas.microsoft.com/office/drawing/2010/main" val="0"/>
              </a:ext>
            </a:extLst>
          </a:blip>
          <a:srcRect l="67212"/>
          <a:stretch/>
        </p:blipFill>
        <p:spPr>
          <a:xfrm>
            <a:off x="7583557" y="2071910"/>
            <a:ext cx="2825202" cy="3630168"/>
          </a:xfrm>
          <a:prstGeom prst="rect">
            <a:avLst/>
          </a:prstGeom>
          <a:effectLst>
            <a:outerShdw blurRad="50800" dist="38100" dir="2700000" algn="tl" rotWithShape="0">
              <a:prstClr val="black">
                <a:alpha val="40000"/>
              </a:prstClr>
            </a:outerShdw>
          </a:effectLst>
        </p:spPr>
      </p:pic>
      <p:sp>
        <p:nvSpPr>
          <p:cNvPr id="10" name="TextBox 9"/>
          <p:cNvSpPr txBox="1"/>
          <p:nvPr/>
        </p:nvSpPr>
        <p:spPr>
          <a:xfrm>
            <a:off x="7888224" y="5702078"/>
            <a:ext cx="3044952" cy="400110"/>
          </a:xfrm>
          <a:prstGeom prst="rect">
            <a:avLst/>
          </a:prstGeom>
          <a:noFill/>
        </p:spPr>
        <p:txBody>
          <a:bodyPr wrap="square" rtlCol="0">
            <a:spAutoFit/>
          </a:bodyPr>
          <a:lstStyle/>
          <a:p>
            <a:r>
              <a:rPr lang="en-GB" sz="2000" b="1" dirty="0"/>
              <a:t>www.cao.ie/apply</a:t>
            </a:r>
          </a:p>
        </p:txBody>
      </p:sp>
    </p:spTree>
    <p:extLst>
      <p:ext uri="{BB962C8B-B14F-4D97-AF65-F5344CB8AC3E}">
        <p14:creationId xmlns:p14="http://schemas.microsoft.com/office/powerpoint/2010/main" val="8720332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50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par>
                          <p:cTn id="8" fill="hold">
                            <p:stCondLst>
                              <p:cond delay="1000"/>
                            </p:stCondLst>
                            <p:childTnLst>
                              <p:par>
                                <p:cTn id="9" presetID="10" presetClass="entr" presetSubtype="0" fill="hold" nodeType="afterEffect">
                                  <p:stCondLst>
                                    <p:cond delay="500"/>
                                  </p:stCondLst>
                                  <p:childTnLst>
                                    <p:set>
                                      <p:cBhvr>
                                        <p:cTn id="10" dur="1" fill="hold">
                                          <p:stCondLst>
                                            <p:cond delay="0"/>
                                          </p:stCondLst>
                                        </p:cTn>
                                        <p:tgtEl>
                                          <p:spTgt spid="8"/>
                                        </p:tgtEl>
                                        <p:attrNameLst>
                                          <p:attrName>style.visibility</p:attrName>
                                        </p:attrNameLst>
                                      </p:cBhvr>
                                      <p:to>
                                        <p:strVal val="visible"/>
                                      </p:to>
                                    </p:set>
                                    <p:animEffect transition="in" filter="fade">
                                      <p:cBhvr>
                                        <p:cTn id="11"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C183D7F6-B498-43B3-948B-1728B52AA6E4}">
                <adec:decorative xmlns:adec="http://schemas.microsoft.com/office/drawing/2017/decorative" val="1"/>
              </a:ext>
            </a:extLst>
          </p:cNvPr>
          <p:cNvPicPr>
            <a:picLocks noChangeAspect="1"/>
          </p:cNvPicPr>
          <p:nvPr/>
        </p:nvPicPr>
        <p:blipFill rotWithShape="1">
          <a:blip r:embed="rId2">
            <a:extLst>
              <a:ext uri="{28A0092B-C50C-407E-A947-70E740481C1C}">
                <a14:useLocalDpi xmlns:a14="http://schemas.microsoft.com/office/drawing/2010/main" val="0"/>
              </a:ext>
            </a:extLst>
          </a:blip>
          <a:srcRect b="5788"/>
          <a:stretch/>
        </p:blipFill>
        <p:spPr>
          <a:xfrm>
            <a:off x="732857" y="2284248"/>
            <a:ext cx="4705418" cy="4008269"/>
          </a:xfrm>
          <a:prstGeom prst="rect">
            <a:avLst/>
          </a:prstGeom>
        </p:spPr>
      </p:pic>
      <p:sp>
        <p:nvSpPr>
          <p:cNvPr id="2" name="Title 1"/>
          <p:cNvSpPr>
            <a:spLocks noGrp="1"/>
          </p:cNvSpPr>
          <p:nvPr>
            <p:ph type="title"/>
          </p:nvPr>
        </p:nvSpPr>
        <p:spPr/>
        <p:txBody>
          <a:bodyPr/>
          <a:lstStyle/>
          <a:p>
            <a:r>
              <a:rPr lang="en-US" dirty="0"/>
              <a:t>﻿Have a question?</a:t>
            </a:r>
          </a:p>
        </p:txBody>
      </p:sp>
      <p:sp>
        <p:nvSpPr>
          <p:cNvPr id="3" name="Content Placeholder 2"/>
          <p:cNvSpPr>
            <a:spLocks noGrp="1"/>
          </p:cNvSpPr>
          <p:nvPr>
            <p:ph idx="1"/>
          </p:nvPr>
        </p:nvSpPr>
        <p:spPr>
          <a:xfrm>
            <a:off x="5679140" y="2492387"/>
            <a:ext cx="6046696" cy="3012140"/>
          </a:xfrm>
        </p:spPr>
        <p:txBody>
          <a:bodyPr>
            <a:normAutofit fontScale="92500" lnSpcReduction="10000"/>
          </a:bodyPr>
          <a:lstStyle/>
          <a:p>
            <a:pPr>
              <a:lnSpc>
                <a:spcPct val="110000"/>
              </a:lnSpc>
            </a:pPr>
            <a:r>
              <a:rPr lang="en-US" dirty="0"/>
              <a:t>Please check the ‘Have a question’ page before submitting an email to CAO. </a:t>
            </a:r>
          </a:p>
          <a:p>
            <a:pPr>
              <a:lnSpc>
                <a:spcPct val="110000"/>
              </a:lnSpc>
            </a:pPr>
            <a:r>
              <a:rPr lang="en-US" dirty="0"/>
              <a:t>If your question is not answered in the Have a Question page, the easiest and most efficient way to communicate with CAO is by using the Correspondence Section of your CAO Account. </a:t>
            </a:r>
          </a:p>
          <a:p>
            <a:pPr>
              <a:lnSpc>
                <a:spcPct val="110000"/>
              </a:lnSpc>
            </a:pPr>
            <a:r>
              <a:rPr lang="en-US" dirty="0"/>
              <a:t>If you post something to CAO always obtain a certificate of posting at the post office. This is a free service, and it offers you peace of mind.</a:t>
            </a:r>
          </a:p>
        </p:txBody>
      </p:sp>
    </p:spTree>
    <p:extLst>
      <p:ext uri="{BB962C8B-B14F-4D97-AF65-F5344CB8AC3E}">
        <p14:creationId xmlns:p14="http://schemas.microsoft.com/office/powerpoint/2010/main" val="9034994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﻿Useful Resources</a:t>
            </a:r>
          </a:p>
        </p:txBody>
      </p:sp>
      <p:pic>
        <p:nvPicPr>
          <p:cNvPr id="16" name="Picture 15" descr="Text box with 'The Personalised CAO Handbook is available here' pointing to menu bar of CAO website. "/>
          <p:cNvPicPr>
            <a:picLocks noChangeAspect="1"/>
          </p:cNvPicPr>
          <p:nvPr/>
        </p:nvPicPr>
        <p:blipFill rotWithShape="1">
          <a:blip r:embed="rId2">
            <a:extLst>
              <a:ext uri="{28A0092B-C50C-407E-A947-70E740481C1C}">
                <a14:useLocalDpi xmlns:a14="http://schemas.microsoft.com/office/drawing/2010/main" val="0"/>
              </a:ext>
            </a:extLst>
          </a:blip>
          <a:srcRect l="-1079" t="-1565" r="-1273" b="7889"/>
          <a:stretch/>
        </p:blipFill>
        <p:spPr>
          <a:xfrm>
            <a:off x="3227751" y="1784719"/>
            <a:ext cx="5977348" cy="4948146"/>
          </a:xfrm>
          <a:prstGeom prst="rect">
            <a:avLst/>
          </a:prstGeom>
        </p:spPr>
      </p:pic>
      <p:grpSp>
        <p:nvGrpSpPr>
          <p:cNvPr id="5" name="Group 4">
            <a:extLst>
              <a:ext uri="{FF2B5EF4-FFF2-40B4-BE49-F238E27FC236}">
                <a16:creationId xmlns:a16="http://schemas.microsoft.com/office/drawing/2014/main" id="{409A9568-B8CC-49AC-BF47-C73806782A3A}"/>
              </a:ext>
              <a:ext uri="{C183D7F6-B498-43B3-948B-1728B52AA6E4}">
                <adec:decorative xmlns:adec="http://schemas.microsoft.com/office/drawing/2017/decorative" val="1"/>
              </a:ext>
            </a:extLst>
          </p:cNvPr>
          <p:cNvGrpSpPr/>
          <p:nvPr/>
        </p:nvGrpSpPr>
        <p:grpSpPr>
          <a:xfrm>
            <a:off x="7678538" y="1784719"/>
            <a:ext cx="4060273" cy="1124534"/>
            <a:chOff x="7678538" y="1784719"/>
            <a:chExt cx="4060273" cy="1124534"/>
          </a:xfrm>
        </p:grpSpPr>
        <p:sp>
          <p:nvSpPr>
            <p:cNvPr id="10" name="Rectangle 9"/>
            <p:cNvSpPr/>
            <p:nvPr/>
          </p:nvSpPr>
          <p:spPr>
            <a:xfrm>
              <a:off x="9394316" y="1784719"/>
              <a:ext cx="2344495" cy="1124534"/>
            </a:xfrm>
            <a:prstGeom prst="rect">
              <a:avLst/>
            </a:prstGeom>
            <a:solidFill>
              <a:srgbClr val="FF9C2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600" b="1" dirty="0">
                  <a:solidFill>
                    <a:schemeClr val="tx1"/>
                  </a:solidFill>
                </a:rPr>
                <a:t>﻿The </a:t>
              </a:r>
              <a:r>
                <a:rPr lang="en-US" sz="1600" b="1" dirty="0" err="1">
                  <a:solidFill>
                    <a:schemeClr val="tx1"/>
                  </a:solidFill>
                </a:rPr>
                <a:t>personalised</a:t>
              </a:r>
              <a:br>
                <a:rPr lang="en-US" sz="1600" b="1" dirty="0">
                  <a:solidFill>
                    <a:schemeClr val="tx1"/>
                  </a:solidFill>
                </a:rPr>
              </a:br>
              <a:r>
                <a:rPr lang="en-US" sz="1600" b="1" dirty="0">
                  <a:solidFill>
                    <a:schemeClr val="tx1"/>
                  </a:solidFill>
                </a:rPr>
                <a:t>CAO Handbook is </a:t>
              </a:r>
              <a:br>
                <a:rPr lang="en-US" sz="1600" b="1" dirty="0">
                  <a:solidFill>
                    <a:schemeClr val="tx1"/>
                  </a:solidFill>
                </a:rPr>
              </a:br>
              <a:r>
                <a:rPr lang="en-US" sz="1600" b="1" dirty="0">
                  <a:solidFill>
                    <a:schemeClr val="tx1"/>
                  </a:solidFill>
                </a:rPr>
                <a:t>available here</a:t>
              </a:r>
            </a:p>
          </p:txBody>
        </p:sp>
        <p:cxnSp>
          <p:nvCxnSpPr>
            <p:cNvPr id="26" name="Straight Arrow Connector 25"/>
            <p:cNvCxnSpPr/>
            <p:nvPr/>
          </p:nvCxnSpPr>
          <p:spPr>
            <a:xfrm flipH="1">
              <a:off x="7700212" y="1879986"/>
              <a:ext cx="8604" cy="526330"/>
            </a:xfrm>
            <a:prstGeom prst="straightConnector1">
              <a:avLst/>
            </a:prstGeom>
            <a:ln w="63500">
              <a:solidFill>
                <a:srgbClr val="FF9C2A"/>
              </a:solidFill>
              <a:tailEnd type="triangle"/>
            </a:ln>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a:xfrm flipH="1">
              <a:off x="7678538" y="1879986"/>
              <a:ext cx="1785815" cy="0"/>
            </a:xfrm>
            <a:prstGeom prst="line">
              <a:avLst/>
            </a:prstGeom>
            <a:ln w="63500">
              <a:solidFill>
                <a:srgbClr val="FF9C2A"/>
              </a:solidFill>
            </a:ln>
          </p:spPr>
          <p:style>
            <a:lnRef idx="1">
              <a:schemeClr val="accent1"/>
            </a:lnRef>
            <a:fillRef idx="0">
              <a:schemeClr val="accent1"/>
            </a:fillRef>
            <a:effectRef idx="0">
              <a:schemeClr val="accent1"/>
            </a:effectRef>
            <a:fontRef idx="minor">
              <a:schemeClr val="tx1"/>
            </a:fontRef>
          </p:style>
        </p:cxnSp>
      </p:grpSp>
      <p:grpSp>
        <p:nvGrpSpPr>
          <p:cNvPr id="3" name="Group 2" descr="Text box with arrow to 'Important Dates' section of CAO website. ">
            <a:extLst>
              <a:ext uri="{FF2B5EF4-FFF2-40B4-BE49-F238E27FC236}">
                <a16:creationId xmlns:a16="http://schemas.microsoft.com/office/drawing/2014/main" id="{358B7A57-3D8C-44E8-81AA-BEF0DE1A6D0A}"/>
              </a:ext>
            </a:extLst>
          </p:cNvPr>
          <p:cNvGrpSpPr/>
          <p:nvPr/>
        </p:nvGrpSpPr>
        <p:grpSpPr>
          <a:xfrm>
            <a:off x="9180659" y="4669680"/>
            <a:ext cx="2743117" cy="816717"/>
            <a:chOff x="8312009" y="5419488"/>
            <a:chExt cx="3011341" cy="816717"/>
          </a:xfrm>
        </p:grpSpPr>
        <p:sp>
          <p:nvSpPr>
            <p:cNvPr id="14" name="Rectangle 13"/>
            <p:cNvSpPr/>
            <p:nvPr/>
          </p:nvSpPr>
          <p:spPr>
            <a:xfrm>
              <a:off x="8978855" y="5419488"/>
              <a:ext cx="2344495" cy="816717"/>
            </a:xfrm>
            <a:prstGeom prst="rect">
              <a:avLst/>
            </a:prstGeom>
            <a:solidFill>
              <a:srgbClr val="77AA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b="1" dirty="0">
                  <a:solidFill>
                    <a:schemeClr val="tx1"/>
                  </a:solidFill>
                </a:rPr>
                <a:t>﻿Watch this space for</a:t>
              </a:r>
            </a:p>
            <a:p>
              <a:r>
                <a:rPr lang="en-US" b="1" dirty="0">
                  <a:solidFill>
                    <a:schemeClr val="tx1"/>
                  </a:solidFill>
                </a:rPr>
                <a:t>‘Important Dates’.</a:t>
              </a:r>
            </a:p>
          </p:txBody>
        </p:sp>
        <p:cxnSp>
          <p:nvCxnSpPr>
            <p:cNvPr id="36" name="Straight Arrow Connector 35"/>
            <p:cNvCxnSpPr/>
            <p:nvPr/>
          </p:nvCxnSpPr>
          <p:spPr>
            <a:xfrm flipH="1" flipV="1">
              <a:off x="8312009" y="5673245"/>
              <a:ext cx="893090" cy="152632"/>
            </a:xfrm>
            <a:prstGeom prst="straightConnector1">
              <a:avLst/>
            </a:prstGeom>
            <a:ln w="63500">
              <a:solidFill>
                <a:srgbClr val="77AA44"/>
              </a:solidFill>
              <a:tailEnd type="triangle"/>
            </a:ln>
          </p:spPr>
          <p:style>
            <a:lnRef idx="1">
              <a:schemeClr val="accent1"/>
            </a:lnRef>
            <a:fillRef idx="0">
              <a:schemeClr val="accent1"/>
            </a:fillRef>
            <a:effectRef idx="0">
              <a:schemeClr val="accent1"/>
            </a:effectRef>
            <a:fontRef idx="minor">
              <a:schemeClr val="tx1"/>
            </a:fontRef>
          </p:style>
        </p:cxnSp>
      </p:grpSp>
      <p:grpSp>
        <p:nvGrpSpPr>
          <p:cNvPr id="8" name="Group 7" descr="Text box with arrow pointing to the Applicants section of the CAO website. ">
            <a:extLst>
              <a:ext uri="{FF2B5EF4-FFF2-40B4-BE49-F238E27FC236}">
                <a16:creationId xmlns:a16="http://schemas.microsoft.com/office/drawing/2014/main" id="{69FE3ADD-67D6-4F5C-AA86-E7A916A69236}"/>
              </a:ext>
            </a:extLst>
          </p:cNvPr>
          <p:cNvGrpSpPr/>
          <p:nvPr/>
        </p:nvGrpSpPr>
        <p:grpSpPr>
          <a:xfrm>
            <a:off x="402716" y="3682027"/>
            <a:ext cx="3170138" cy="1582152"/>
            <a:chOff x="402716" y="3682027"/>
            <a:chExt cx="3170138" cy="1582152"/>
          </a:xfrm>
        </p:grpSpPr>
        <p:sp>
          <p:nvSpPr>
            <p:cNvPr id="6" name="Rectangle 5"/>
            <p:cNvSpPr/>
            <p:nvPr/>
          </p:nvSpPr>
          <p:spPr>
            <a:xfrm>
              <a:off x="402716" y="3682027"/>
              <a:ext cx="2683092" cy="1582152"/>
            </a:xfrm>
            <a:prstGeom prst="rect">
              <a:avLst/>
            </a:prstGeom>
            <a:solidFill>
              <a:srgbClr val="68B3B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600" b="1" dirty="0">
                  <a:solidFill>
                    <a:schemeClr val="tx1"/>
                  </a:solidFill>
                </a:rPr>
                <a:t>﻿﻿Visit the ‘Applicants’ section accessible here for Video Guides and useful resources including the  ‘Demo Application’ facility.</a:t>
              </a:r>
            </a:p>
          </p:txBody>
        </p:sp>
        <p:cxnSp>
          <p:nvCxnSpPr>
            <p:cNvPr id="39" name="Straight Arrow Connector 38"/>
            <p:cNvCxnSpPr/>
            <p:nvPr/>
          </p:nvCxnSpPr>
          <p:spPr>
            <a:xfrm flipV="1">
              <a:off x="2740705" y="4669680"/>
              <a:ext cx="832149" cy="179600"/>
            </a:xfrm>
            <a:prstGeom prst="straightConnector1">
              <a:avLst/>
            </a:prstGeom>
            <a:ln w="63500">
              <a:solidFill>
                <a:srgbClr val="68B3B4"/>
              </a:solidFill>
              <a:tailEnd type="triangle"/>
            </a:ln>
          </p:spPr>
          <p:style>
            <a:lnRef idx="1">
              <a:schemeClr val="accent1"/>
            </a:lnRef>
            <a:fillRef idx="0">
              <a:schemeClr val="accent1"/>
            </a:fillRef>
            <a:effectRef idx="0">
              <a:schemeClr val="accent1"/>
            </a:effectRef>
            <a:fontRef idx="minor">
              <a:schemeClr val="tx1"/>
            </a:fontRef>
          </p:style>
        </p:cxnSp>
      </p:grpSp>
      <p:pic>
        <p:nvPicPr>
          <p:cNvPr id="11" name="Picture 10">
            <a:extLst>
              <a:ext uri="{FF2B5EF4-FFF2-40B4-BE49-F238E27FC236}">
                <a16:creationId xmlns:a16="http://schemas.microsoft.com/office/drawing/2014/main" id="{3C38F782-86C5-1886-DF3C-74338FE0C5BE}"/>
              </a:ext>
              <a:ext uri="{C183D7F6-B498-43B3-948B-1728B52AA6E4}">
                <adec:decorative xmlns:adec="http://schemas.microsoft.com/office/drawing/2017/decorative" val="1"/>
              </a:ext>
            </a:extLst>
          </p:cNvPr>
          <p:cNvPicPr>
            <a:picLocks noChangeAspect="1"/>
          </p:cNvPicPr>
          <p:nvPr/>
        </p:nvPicPr>
        <p:blipFill>
          <a:blip r:embed="rId3"/>
          <a:srcRect b="13285"/>
          <a:stretch>
            <a:fillRect/>
          </a:stretch>
        </p:blipFill>
        <p:spPr>
          <a:xfrm>
            <a:off x="3575305" y="2143151"/>
            <a:ext cx="5257800" cy="3343246"/>
          </a:xfrm>
          <a:prstGeom prst="rect">
            <a:avLst/>
          </a:prstGeom>
        </p:spPr>
      </p:pic>
    </p:spTree>
    <p:extLst>
      <p:ext uri="{BB962C8B-B14F-4D97-AF65-F5344CB8AC3E}">
        <p14:creationId xmlns:p14="http://schemas.microsoft.com/office/powerpoint/2010/main" val="10101132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50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par>
                          <p:cTn id="8" fill="hold">
                            <p:stCondLst>
                              <p:cond delay="1000"/>
                            </p:stCondLst>
                            <p:childTnLst>
                              <p:par>
                                <p:cTn id="9" presetID="10" presetClass="entr" presetSubtype="0" fill="hold" nodeType="afterEffect">
                                  <p:stCondLst>
                                    <p:cond delay="50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500"/>
                                        <p:tgtEl>
                                          <p:spTgt spid="5"/>
                                        </p:tgtEl>
                                      </p:cBhvr>
                                    </p:animEffect>
                                  </p:childTnLst>
                                </p:cTn>
                              </p:par>
                            </p:childTnLst>
                          </p:cTn>
                        </p:par>
                        <p:par>
                          <p:cTn id="12" fill="hold">
                            <p:stCondLst>
                              <p:cond delay="2000"/>
                            </p:stCondLst>
                            <p:childTnLst>
                              <p:par>
                                <p:cTn id="13" presetID="10" presetClass="entr" presetSubtype="0" fill="hold" nodeType="afterEffect">
                                  <p:stCondLst>
                                    <p:cond delay="500"/>
                                  </p:stCondLst>
                                  <p:childTnLst>
                                    <p:set>
                                      <p:cBhvr>
                                        <p:cTn id="14" dur="1" fill="hold">
                                          <p:stCondLst>
                                            <p:cond delay="0"/>
                                          </p:stCondLst>
                                        </p:cTn>
                                        <p:tgtEl>
                                          <p:spTgt spid="3"/>
                                        </p:tgtEl>
                                        <p:attrNameLst>
                                          <p:attrName>style.visibility</p:attrName>
                                        </p:attrNameLst>
                                      </p:cBhvr>
                                      <p:to>
                                        <p:strVal val="visible"/>
                                      </p:to>
                                    </p:set>
                                    <p:animEffect transition="in" filter="fade">
                                      <p:cBhvr>
                                        <p:cTn id="15"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﻿Finally...</a:t>
            </a:r>
          </a:p>
        </p:txBody>
      </p:sp>
      <p:grpSp>
        <p:nvGrpSpPr>
          <p:cNvPr id="3" name="Group 2">
            <a:extLst>
              <a:ext uri="{FF2B5EF4-FFF2-40B4-BE49-F238E27FC236}">
                <a16:creationId xmlns:a16="http://schemas.microsoft.com/office/drawing/2014/main" id="{42ED4F4A-8406-4781-A24A-A65564671749}"/>
              </a:ext>
              <a:ext uri="{C183D7F6-B498-43B3-948B-1728B52AA6E4}">
                <adec:decorative xmlns:adec="http://schemas.microsoft.com/office/drawing/2017/decorative" val="1"/>
              </a:ext>
            </a:extLst>
          </p:cNvPr>
          <p:cNvGrpSpPr/>
          <p:nvPr/>
        </p:nvGrpSpPr>
        <p:grpSpPr>
          <a:xfrm>
            <a:off x="624934" y="2075138"/>
            <a:ext cx="3467564" cy="3020969"/>
            <a:chOff x="624934" y="2075138"/>
            <a:chExt cx="3467564" cy="3020969"/>
          </a:xfrm>
        </p:grpSpPr>
        <p:sp>
          <p:nvSpPr>
            <p:cNvPr id="9" name="Rectangle 8"/>
            <p:cNvSpPr/>
            <p:nvPr/>
          </p:nvSpPr>
          <p:spPr>
            <a:xfrm>
              <a:off x="624934" y="2648585"/>
              <a:ext cx="3467564" cy="2447522"/>
            </a:xfrm>
            <a:prstGeom prst="rect">
              <a:avLst/>
            </a:prstGeom>
            <a:solidFill>
              <a:srgbClr val="C4EBFF"/>
            </a:solidFill>
            <a:ln>
              <a:noFill/>
            </a:ln>
          </p:spPr>
          <p:style>
            <a:lnRef idx="2">
              <a:schemeClr val="accent1">
                <a:shade val="50000"/>
              </a:schemeClr>
            </a:lnRef>
            <a:fillRef idx="1">
              <a:schemeClr val="accent1"/>
            </a:fillRef>
            <a:effectRef idx="0">
              <a:schemeClr val="accent1"/>
            </a:effectRef>
            <a:fontRef idx="minor">
              <a:schemeClr val="lt1"/>
            </a:fontRef>
          </p:style>
          <p:txBody>
            <a:bodyPr tIns="252000" bIns="252000" rtlCol="0" anchor="b"/>
            <a:lstStyle/>
            <a:p>
              <a:pPr algn="ctr">
                <a:lnSpc>
                  <a:spcPct val="90000"/>
                </a:lnSpc>
              </a:pPr>
              <a:r>
                <a:rPr lang="en-US" sz="2300" b="1" dirty="0">
                  <a:solidFill>
                    <a:schemeClr val="tx1"/>
                  </a:solidFill>
                </a:rPr>
                <a:t>﻿Remember to carefully </a:t>
              </a:r>
              <a:br>
                <a:rPr lang="en-US" sz="2300" b="1" dirty="0">
                  <a:solidFill>
                    <a:schemeClr val="tx1"/>
                  </a:solidFill>
                </a:rPr>
              </a:br>
              <a:r>
                <a:rPr lang="en-US" sz="2300" b="1" dirty="0">
                  <a:solidFill>
                    <a:schemeClr val="tx1"/>
                  </a:solidFill>
                </a:rPr>
                <a:t>read all of the documents and instructions </a:t>
              </a:r>
            </a:p>
            <a:p>
              <a:pPr algn="ctr">
                <a:lnSpc>
                  <a:spcPct val="90000"/>
                </a:lnSpc>
              </a:pPr>
              <a:r>
                <a:rPr lang="en-US" sz="2300" b="1" dirty="0">
                  <a:solidFill>
                    <a:schemeClr val="tx1"/>
                  </a:solidFill>
                </a:rPr>
                <a:t>from CAO.</a:t>
              </a:r>
            </a:p>
          </p:txBody>
        </p:sp>
        <p:pic>
          <p:nvPicPr>
            <p:cNvPr id="7" name="Picture 6"/>
            <p:cNvPicPr>
              <a:picLocks noChangeAspect="1"/>
            </p:cNvPicPr>
            <p:nvPr/>
          </p:nvPicPr>
          <p:blipFill rotWithShape="1">
            <a:blip r:embed="rId2">
              <a:extLst>
                <a:ext uri="{28A0092B-C50C-407E-A947-70E740481C1C}">
                  <a14:useLocalDpi xmlns:a14="http://schemas.microsoft.com/office/drawing/2010/main" val="0"/>
                </a:ext>
              </a:extLst>
            </a:blip>
            <a:srcRect r="85413"/>
            <a:stretch/>
          </p:blipFill>
          <p:spPr>
            <a:xfrm>
              <a:off x="1782865" y="2075138"/>
              <a:ext cx="1250267" cy="1359408"/>
            </a:xfrm>
            <a:prstGeom prst="rect">
              <a:avLst/>
            </a:prstGeom>
          </p:spPr>
        </p:pic>
      </p:grpSp>
      <p:grpSp>
        <p:nvGrpSpPr>
          <p:cNvPr id="4" name="Group 3">
            <a:extLst>
              <a:ext uri="{FF2B5EF4-FFF2-40B4-BE49-F238E27FC236}">
                <a16:creationId xmlns:a16="http://schemas.microsoft.com/office/drawing/2014/main" id="{AF7367ED-4B70-4531-BF9B-978EFFF613C7}"/>
              </a:ext>
              <a:ext uri="{C183D7F6-B498-43B3-948B-1728B52AA6E4}">
                <adec:decorative xmlns:adec="http://schemas.microsoft.com/office/drawing/2017/decorative" val="1"/>
              </a:ext>
            </a:extLst>
          </p:cNvPr>
          <p:cNvGrpSpPr/>
          <p:nvPr/>
        </p:nvGrpSpPr>
        <p:grpSpPr>
          <a:xfrm>
            <a:off x="4368024" y="2648585"/>
            <a:ext cx="3467564" cy="3020969"/>
            <a:chOff x="4368024" y="2648585"/>
            <a:chExt cx="3467564" cy="3020969"/>
          </a:xfrm>
        </p:grpSpPr>
        <p:sp>
          <p:nvSpPr>
            <p:cNvPr id="12" name="Rectangle 11"/>
            <p:cNvSpPr/>
            <p:nvPr/>
          </p:nvSpPr>
          <p:spPr>
            <a:xfrm>
              <a:off x="4368024" y="2648585"/>
              <a:ext cx="3467564" cy="2447522"/>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tIns="252000" bIns="252000" rtlCol="0" anchor="t"/>
            <a:lstStyle/>
            <a:p>
              <a:pPr algn="ctr">
                <a:lnSpc>
                  <a:spcPct val="90000"/>
                </a:lnSpc>
              </a:pPr>
              <a:r>
                <a:rPr lang="en-US" sz="2300" b="1" dirty="0">
                  <a:solidFill>
                    <a:schemeClr val="tx1"/>
                  </a:solidFill>
                </a:rPr>
                <a:t>﻿Most applicants follow </a:t>
              </a:r>
              <a:br>
                <a:rPr lang="en-US" sz="2300" b="1" dirty="0">
                  <a:solidFill>
                    <a:schemeClr val="tx1"/>
                  </a:solidFill>
                </a:rPr>
              </a:br>
              <a:r>
                <a:rPr lang="en-US" sz="2300" b="1" dirty="0">
                  <a:solidFill>
                    <a:schemeClr val="tx1"/>
                  </a:solidFill>
                </a:rPr>
                <a:t>the simple instructions </a:t>
              </a:r>
              <a:br>
                <a:rPr lang="en-US" sz="2300" b="1" dirty="0">
                  <a:solidFill>
                    <a:schemeClr val="tx1"/>
                  </a:solidFill>
                </a:rPr>
              </a:br>
              <a:r>
                <a:rPr lang="en-US" sz="2300" b="1" dirty="0">
                  <a:solidFill>
                    <a:schemeClr val="tx1"/>
                  </a:solidFill>
                </a:rPr>
                <a:t>from CAO and get</a:t>
              </a:r>
            </a:p>
            <a:p>
              <a:pPr algn="ctr">
                <a:lnSpc>
                  <a:spcPct val="90000"/>
                </a:lnSpc>
              </a:pPr>
              <a:r>
                <a:rPr lang="en-US" sz="2300" b="1" dirty="0">
                  <a:solidFill>
                    <a:schemeClr val="tx1"/>
                  </a:solidFill>
                </a:rPr>
                <a:t>along just fine.</a:t>
              </a:r>
            </a:p>
            <a:p>
              <a:pPr algn="ctr">
                <a:lnSpc>
                  <a:spcPct val="90000"/>
                </a:lnSpc>
              </a:pPr>
              <a:endParaRPr lang="en-US" sz="2300" dirty="0">
                <a:solidFill>
                  <a:schemeClr val="tx1"/>
                </a:solidFill>
              </a:endParaRPr>
            </a:p>
          </p:txBody>
        </p:sp>
        <p:pic>
          <p:nvPicPr>
            <p:cNvPr id="16" name="Picture 15"/>
            <p:cNvPicPr>
              <a:picLocks noChangeAspect="1"/>
            </p:cNvPicPr>
            <p:nvPr/>
          </p:nvPicPr>
          <p:blipFill rotWithShape="1">
            <a:blip r:embed="rId2">
              <a:extLst>
                <a:ext uri="{28A0092B-C50C-407E-A947-70E740481C1C}">
                  <a14:useLocalDpi xmlns:a14="http://schemas.microsoft.com/office/drawing/2010/main" val="0"/>
                </a:ext>
              </a:extLst>
            </a:blip>
            <a:srcRect l="41823" r="42044"/>
            <a:stretch/>
          </p:blipFill>
          <p:spPr>
            <a:xfrm>
              <a:off x="5438077" y="4310146"/>
              <a:ext cx="1382752" cy="1359408"/>
            </a:xfrm>
            <a:prstGeom prst="rect">
              <a:avLst/>
            </a:prstGeom>
          </p:spPr>
        </p:pic>
      </p:grpSp>
      <p:grpSp>
        <p:nvGrpSpPr>
          <p:cNvPr id="5" name="Group 4">
            <a:extLst>
              <a:ext uri="{FF2B5EF4-FFF2-40B4-BE49-F238E27FC236}">
                <a16:creationId xmlns:a16="http://schemas.microsoft.com/office/drawing/2014/main" id="{7480BDB2-31BA-4AAE-8CA5-AA605B0562AC}"/>
              </a:ext>
              <a:ext uri="{C183D7F6-B498-43B3-948B-1728B52AA6E4}">
                <adec:decorative xmlns:adec="http://schemas.microsoft.com/office/drawing/2017/decorative" val="1"/>
              </a:ext>
            </a:extLst>
          </p:cNvPr>
          <p:cNvGrpSpPr/>
          <p:nvPr/>
        </p:nvGrpSpPr>
        <p:grpSpPr>
          <a:xfrm>
            <a:off x="8099963" y="2058636"/>
            <a:ext cx="3467564" cy="3037471"/>
            <a:chOff x="8099963" y="2058636"/>
            <a:chExt cx="3467564" cy="3037471"/>
          </a:xfrm>
        </p:grpSpPr>
        <p:sp>
          <p:nvSpPr>
            <p:cNvPr id="13" name="Rectangle 12"/>
            <p:cNvSpPr/>
            <p:nvPr/>
          </p:nvSpPr>
          <p:spPr>
            <a:xfrm>
              <a:off x="8099963" y="2648585"/>
              <a:ext cx="3467564" cy="2447522"/>
            </a:xfrm>
            <a:prstGeom prst="rect">
              <a:avLst/>
            </a:prstGeom>
            <a:solidFill>
              <a:srgbClr val="FDD4CC"/>
            </a:solidFill>
            <a:ln>
              <a:noFill/>
            </a:ln>
          </p:spPr>
          <p:style>
            <a:lnRef idx="2">
              <a:schemeClr val="accent1">
                <a:shade val="50000"/>
              </a:schemeClr>
            </a:lnRef>
            <a:fillRef idx="1">
              <a:schemeClr val="accent1"/>
            </a:fillRef>
            <a:effectRef idx="0">
              <a:schemeClr val="accent1"/>
            </a:effectRef>
            <a:fontRef idx="minor">
              <a:schemeClr val="lt1"/>
            </a:fontRef>
          </p:style>
          <p:txBody>
            <a:bodyPr tIns="252000" bIns="252000" rtlCol="0" anchor="b"/>
            <a:lstStyle/>
            <a:p>
              <a:pPr algn="ctr">
                <a:lnSpc>
                  <a:spcPct val="90000"/>
                </a:lnSpc>
              </a:pPr>
              <a:r>
                <a:rPr lang="en-US" sz="2300" b="1" dirty="0">
                  <a:solidFill>
                    <a:schemeClr val="tx1"/>
                  </a:solidFill>
                </a:rPr>
                <a:t>﻿If you are unclear on any matter concerning the application process, please contact us at: www.cao.ie/contact</a:t>
              </a:r>
            </a:p>
          </p:txBody>
        </p:sp>
        <p:pic>
          <p:nvPicPr>
            <p:cNvPr id="17" name="Picture 16"/>
            <p:cNvPicPr>
              <a:picLocks noChangeAspect="1"/>
            </p:cNvPicPr>
            <p:nvPr/>
          </p:nvPicPr>
          <p:blipFill rotWithShape="1">
            <a:blip r:embed="rId2">
              <a:extLst>
                <a:ext uri="{28A0092B-C50C-407E-A947-70E740481C1C}">
                  <a14:useLocalDpi xmlns:a14="http://schemas.microsoft.com/office/drawing/2010/main" val="0"/>
                </a:ext>
              </a:extLst>
            </a:blip>
            <a:srcRect l="84892"/>
            <a:stretch/>
          </p:blipFill>
          <p:spPr>
            <a:xfrm>
              <a:off x="9114722" y="2058636"/>
              <a:ext cx="1294874" cy="1359408"/>
            </a:xfrm>
            <a:prstGeom prst="rect">
              <a:avLst/>
            </a:prstGeom>
          </p:spPr>
        </p:pic>
      </p:grpSp>
    </p:spTree>
    <p:extLst>
      <p:ext uri="{BB962C8B-B14F-4D97-AF65-F5344CB8AC3E}">
        <p14:creationId xmlns:p14="http://schemas.microsoft.com/office/powerpoint/2010/main" val="17621684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50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par>
                          <p:cTn id="8" fill="hold">
                            <p:stCondLst>
                              <p:cond delay="1000"/>
                            </p:stCondLst>
                            <p:childTnLst>
                              <p:par>
                                <p:cTn id="9" presetID="10" presetClass="entr" presetSubtype="0" fill="hold" nodeType="afterEffect">
                                  <p:stCondLst>
                                    <p:cond delay="50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500"/>
                                        <p:tgtEl>
                                          <p:spTgt spid="4"/>
                                        </p:tgtEl>
                                      </p:cBhvr>
                                    </p:animEffect>
                                  </p:childTnLst>
                                </p:cTn>
                              </p:par>
                            </p:childTnLst>
                          </p:cTn>
                        </p:par>
                        <p:par>
                          <p:cTn id="12" fill="hold">
                            <p:stCondLst>
                              <p:cond delay="2000"/>
                            </p:stCondLst>
                            <p:childTnLst>
                              <p:par>
                                <p:cTn id="13" presetID="10" presetClass="entr" presetSubtype="0" fill="hold" nodeType="afterEffect">
                                  <p:stCondLst>
                                    <p:cond delay="50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C183D7F6-B498-43B3-948B-1728B52AA6E4}">
                <adec:decorative xmlns:adec="http://schemas.microsoft.com/office/drawing/2017/decorative" val="1"/>
              </a:ext>
            </a:extLst>
          </p:cNvPr>
          <p:cNvSpPr/>
          <p:nvPr/>
        </p:nvSpPr>
        <p:spPr>
          <a:xfrm>
            <a:off x="7506160" y="2587082"/>
            <a:ext cx="3847640" cy="2096429"/>
          </a:xfrm>
          <a:prstGeom prst="rect">
            <a:avLst/>
          </a:prstGeom>
          <a:solidFill>
            <a:srgbClr val="C4E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descr="Do not leave everything to the last minute. ">
            <a:extLst>
              <a:ext uri="{C183D7F6-B498-43B3-948B-1728B52AA6E4}">
                <adec:decorative xmlns:adec="http://schemas.microsoft.com/office/drawing/2017/decorative" val="0"/>
              </a:ext>
            </a:extLst>
          </p:cNvPr>
          <p:cNvSpPr/>
          <p:nvPr/>
        </p:nvSpPr>
        <p:spPr>
          <a:xfrm>
            <a:off x="847024" y="2587083"/>
            <a:ext cx="3847640" cy="2096429"/>
          </a:xfrm>
          <a:prstGeom prst="rect">
            <a:avLst/>
          </a:prstGeom>
          <a:solidFill>
            <a:srgbClr val="DF4B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p:txBody>
          <a:bodyPr/>
          <a:lstStyle/>
          <a:p>
            <a:r>
              <a:rPr lang="en-US" dirty="0"/>
              <a:t>﻿Timely Action</a:t>
            </a:r>
          </a:p>
        </p:txBody>
      </p:sp>
      <p:sp>
        <p:nvSpPr>
          <p:cNvPr id="6" name="TextBox 5"/>
          <p:cNvSpPr txBox="1"/>
          <p:nvPr/>
        </p:nvSpPr>
        <p:spPr>
          <a:xfrm>
            <a:off x="1082259" y="2754400"/>
            <a:ext cx="3153477" cy="2092881"/>
          </a:xfrm>
          <a:prstGeom prst="rect">
            <a:avLst/>
          </a:prstGeom>
          <a:noFill/>
        </p:spPr>
        <p:txBody>
          <a:bodyPr wrap="square" rtlCol="0">
            <a:spAutoFit/>
          </a:bodyPr>
          <a:lstStyle/>
          <a:p>
            <a:r>
              <a:rPr lang="en-US" sz="2600" b="1" dirty="0"/>
              <a:t>﻿</a:t>
            </a:r>
            <a:r>
              <a:rPr lang="en-US" sz="2600" b="1" dirty="0">
                <a:solidFill>
                  <a:schemeClr val="bg1"/>
                </a:solidFill>
              </a:rPr>
              <a:t>DO NOT LEAVE </a:t>
            </a:r>
          </a:p>
          <a:p>
            <a:r>
              <a:rPr lang="en-US" sz="2600" b="1" dirty="0">
                <a:solidFill>
                  <a:schemeClr val="bg1"/>
                </a:solidFill>
              </a:rPr>
              <a:t>EVERTHING TO </a:t>
            </a:r>
          </a:p>
          <a:p>
            <a:r>
              <a:rPr lang="en-US" sz="2600" b="1" dirty="0">
                <a:solidFill>
                  <a:schemeClr val="bg1"/>
                </a:solidFill>
              </a:rPr>
              <a:t>THE LAST </a:t>
            </a:r>
          </a:p>
          <a:p>
            <a:r>
              <a:rPr lang="en-US" sz="2600" b="1" dirty="0">
                <a:solidFill>
                  <a:schemeClr val="bg1"/>
                </a:solidFill>
              </a:rPr>
              <a:t>MINUTE!</a:t>
            </a:r>
          </a:p>
          <a:p>
            <a:endParaRPr lang="en-US" sz="2600" b="1" dirty="0"/>
          </a:p>
        </p:txBody>
      </p:sp>
      <p:sp>
        <p:nvSpPr>
          <p:cNvPr id="5" name="TextBox 4" descr="In order to be fair to all applicants, closing dates &#10;are strict and therefore action should be taken &#10;in good time.&#10;"/>
          <p:cNvSpPr txBox="1"/>
          <p:nvPr/>
        </p:nvSpPr>
        <p:spPr>
          <a:xfrm>
            <a:off x="8522481" y="2754400"/>
            <a:ext cx="3208602" cy="1938992"/>
          </a:xfrm>
          <a:prstGeom prst="rect">
            <a:avLst/>
          </a:prstGeom>
          <a:noFill/>
        </p:spPr>
        <p:txBody>
          <a:bodyPr wrap="square" rtlCol="0">
            <a:spAutoFit/>
          </a:bodyPr>
          <a:lstStyle/>
          <a:p>
            <a:r>
              <a:rPr lang="en-US" sz="2000" b="1" dirty="0"/>
              <a:t>﻿In order to be fair to all applicants, closing dates </a:t>
            </a:r>
          </a:p>
          <a:p>
            <a:r>
              <a:rPr lang="en-US" sz="2000" b="1" dirty="0"/>
              <a:t>are strict and therefore action should be taken </a:t>
            </a:r>
          </a:p>
          <a:p>
            <a:r>
              <a:rPr lang="en-US" sz="2000" b="1" dirty="0"/>
              <a:t>in good time.</a:t>
            </a:r>
          </a:p>
          <a:p>
            <a:endParaRPr lang="en-US" sz="2000" b="1" dirty="0"/>
          </a:p>
        </p:txBody>
      </p:sp>
      <p:pic>
        <p:nvPicPr>
          <p:cNvPr id="9" name="Picture 8">
            <a:extLst>
              <a:ext uri="{C183D7F6-B498-43B3-948B-1728B52AA6E4}">
                <adec:decorative xmlns:adec="http://schemas.microsoft.com/office/drawing/2017/decorative" val="1"/>
              </a:ext>
            </a:extLst>
          </p:cNvPr>
          <p:cNvPicPr>
            <a:picLocks noChangeAspect="1"/>
          </p:cNvPicPr>
          <p:nvPr/>
        </p:nvPicPr>
        <p:blipFill rotWithShape="1">
          <a:blip r:embed="rId2">
            <a:extLst>
              <a:ext uri="{28A0092B-C50C-407E-A947-70E740481C1C}">
                <a14:useLocalDpi xmlns:a14="http://schemas.microsoft.com/office/drawing/2010/main" val="0"/>
              </a:ext>
            </a:extLst>
          </a:blip>
          <a:srcRect l="44593"/>
          <a:stretch/>
        </p:blipFill>
        <p:spPr>
          <a:xfrm>
            <a:off x="5710985" y="2079083"/>
            <a:ext cx="2833798" cy="3279648"/>
          </a:xfrm>
          <a:prstGeom prst="rect">
            <a:avLst/>
          </a:prstGeom>
          <a:effectLst>
            <a:outerShdw blurRad="50800" dist="38100" dir="2700000" algn="tl" rotWithShape="0">
              <a:prstClr val="black">
                <a:alpha val="40000"/>
              </a:prstClr>
            </a:outerShdw>
          </a:effectLst>
        </p:spPr>
      </p:pic>
      <p:pic>
        <p:nvPicPr>
          <p:cNvPr id="12" name="Picture 11">
            <a:extLst>
              <a:ext uri="{C183D7F6-B498-43B3-948B-1728B52AA6E4}">
                <adec:decorative xmlns:adec="http://schemas.microsoft.com/office/drawing/2017/decorative" val="1"/>
              </a:ext>
            </a:extLst>
          </p:cNvPr>
          <p:cNvPicPr>
            <a:picLocks noChangeAspect="1"/>
          </p:cNvPicPr>
          <p:nvPr/>
        </p:nvPicPr>
        <p:blipFill rotWithShape="1">
          <a:blip r:embed="rId2">
            <a:extLst>
              <a:ext uri="{28A0092B-C50C-407E-A947-70E740481C1C}">
                <a14:useLocalDpi xmlns:a14="http://schemas.microsoft.com/office/drawing/2010/main" val="0"/>
              </a:ext>
            </a:extLst>
          </a:blip>
          <a:srcRect r="60016"/>
          <a:stretch/>
        </p:blipFill>
        <p:spPr>
          <a:xfrm>
            <a:off x="3430239" y="2079083"/>
            <a:ext cx="2045010" cy="3279648"/>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7483122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﻿Restrictions</a:t>
            </a:r>
          </a:p>
        </p:txBody>
      </p:sp>
      <p:sp>
        <p:nvSpPr>
          <p:cNvPr id="15" name="Rectangle 14">
            <a:extLst>
              <a:ext uri="{FF2B5EF4-FFF2-40B4-BE49-F238E27FC236}">
                <a16:creationId xmlns:a16="http://schemas.microsoft.com/office/drawing/2014/main" id="{34401DDD-1D61-4072-AB74-5B227F6423FA}"/>
              </a:ext>
            </a:extLst>
          </p:cNvPr>
          <p:cNvSpPr/>
          <p:nvPr/>
        </p:nvSpPr>
        <p:spPr>
          <a:xfrm>
            <a:off x="924025" y="2008806"/>
            <a:ext cx="5003245" cy="1665124"/>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lIns="252000" tIns="144000" rtlCol="0" anchor="t" anchorCtr="0"/>
          <a:lstStyle/>
          <a:p>
            <a:pPr>
              <a:lnSpc>
                <a:spcPct val="90000"/>
              </a:lnSpc>
            </a:pPr>
            <a:r>
              <a:rPr lang="en-US" sz="3600" b="1" dirty="0">
                <a:solidFill>
                  <a:schemeClr val="accent3">
                    <a:lumMod val="50000"/>
                  </a:schemeClr>
                </a:solidFill>
              </a:rPr>
              <a:t>﻿﻿</a:t>
            </a:r>
            <a:r>
              <a:rPr lang="en-US" sz="3200" b="1" dirty="0">
                <a:solidFill>
                  <a:schemeClr val="accent3">
                    <a:lumMod val="50000"/>
                  </a:schemeClr>
                </a:solidFill>
              </a:rPr>
              <a:t>﻿RESTRICTED COURSES</a:t>
            </a:r>
          </a:p>
        </p:txBody>
      </p:sp>
      <p:sp>
        <p:nvSpPr>
          <p:cNvPr id="16" name="Rectangle 15">
            <a:extLst>
              <a:ext uri="{FF2B5EF4-FFF2-40B4-BE49-F238E27FC236}">
                <a16:creationId xmlns:a16="http://schemas.microsoft.com/office/drawing/2014/main" id="{73421B43-3DC4-4627-B8B7-7E68B5DD5FB3}"/>
              </a:ext>
            </a:extLst>
          </p:cNvPr>
          <p:cNvSpPr/>
          <p:nvPr/>
        </p:nvSpPr>
        <p:spPr>
          <a:xfrm>
            <a:off x="924025" y="3806842"/>
            <a:ext cx="5003245" cy="1665124"/>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lIns="252000" tIns="144000" rtlCol="0" anchor="t" anchorCtr="0"/>
          <a:lstStyle/>
          <a:p>
            <a:pPr>
              <a:lnSpc>
                <a:spcPct val="90000"/>
              </a:lnSpc>
            </a:pPr>
            <a:r>
              <a:rPr lang="en-US" sz="3600" b="1" dirty="0">
                <a:solidFill>
                  <a:schemeClr val="tx1"/>
                </a:solidFill>
              </a:rPr>
              <a:t>﻿﻿</a:t>
            </a:r>
            <a:r>
              <a:rPr lang="en-US" sz="3200" b="1" dirty="0">
                <a:solidFill>
                  <a:schemeClr val="tx1"/>
                </a:solidFill>
              </a:rPr>
              <a:t>HEAR</a:t>
            </a:r>
            <a:br>
              <a:rPr lang="en-US" sz="3200" b="1" dirty="0">
                <a:solidFill>
                  <a:schemeClr val="tx1"/>
                </a:solidFill>
              </a:rPr>
            </a:br>
            <a:r>
              <a:rPr lang="en-US" sz="3200" b="1" dirty="0">
                <a:solidFill>
                  <a:schemeClr val="tx1"/>
                </a:solidFill>
              </a:rPr>
              <a:t>SOCIO-ECONOMIC DISADVANTAGE</a:t>
            </a:r>
          </a:p>
        </p:txBody>
      </p:sp>
      <p:sp>
        <p:nvSpPr>
          <p:cNvPr id="17" name="Rectangle 16">
            <a:extLst>
              <a:ext uri="{FF2B5EF4-FFF2-40B4-BE49-F238E27FC236}">
                <a16:creationId xmlns:a16="http://schemas.microsoft.com/office/drawing/2014/main" id="{6A211017-D341-44CF-85F0-EC7FEF9C783E}"/>
              </a:ext>
            </a:extLst>
          </p:cNvPr>
          <p:cNvSpPr/>
          <p:nvPr/>
        </p:nvSpPr>
        <p:spPr>
          <a:xfrm>
            <a:off x="6096000" y="2008806"/>
            <a:ext cx="5003245" cy="1665124"/>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252000" tIns="144000" rtlCol="0" anchor="t" anchorCtr="0"/>
          <a:lstStyle/>
          <a:p>
            <a:pPr>
              <a:lnSpc>
                <a:spcPct val="90000"/>
              </a:lnSpc>
            </a:pPr>
            <a:r>
              <a:rPr lang="en-US" sz="3200" b="1" dirty="0">
                <a:solidFill>
                  <a:schemeClr val="bg1"/>
                </a:solidFill>
              </a:rPr>
              <a:t>MATURE APPLICANTS</a:t>
            </a:r>
            <a:endParaRPr lang="en-US" sz="2800" b="1" dirty="0">
              <a:solidFill>
                <a:schemeClr val="bg1"/>
              </a:solidFill>
            </a:endParaRPr>
          </a:p>
        </p:txBody>
      </p:sp>
      <p:sp>
        <p:nvSpPr>
          <p:cNvPr id="18" name="Rectangle 17">
            <a:extLst>
              <a:ext uri="{FF2B5EF4-FFF2-40B4-BE49-F238E27FC236}">
                <a16:creationId xmlns:a16="http://schemas.microsoft.com/office/drawing/2014/main" id="{1F0243A7-80B5-4EBF-91AB-A7C612FB9316}"/>
              </a:ext>
            </a:extLst>
          </p:cNvPr>
          <p:cNvSpPr/>
          <p:nvPr/>
        </p:nvSpPr>
        <p:spPr>
          <a:xfrm>
            <a:off x="6096000" y="3806842"/>
            <a:ext cx="5003245" cy="1665124"/>
          </a:xfrm>
          <a:prstGeom prst="rect">
            <a:avLst/>
          </a:prstGeom>
          <a:solidFill>
            <a:srgbClr val="FFCE22"/>
          </a:solidFill>
          <a:ln>
            <a:noFill/>
          </a:ln>
        </p:spPr>
        <p:style>
          <a:lnRef idx="2">
            <a:schemeClr val="accent1">
              <a:shade val="50000"/>
            </a:schemeClr>
          </a:lnRef>
          <a:fillRef idx="1">
            <a:schemeClr val="accent1"/>
          </a:fillRef>
          <a:effectRef idx="0">
            <a:schemeClr val="accent1"/>
          </a:effectRef>
          <a:fontRef idx="minor">
            <a:schemeClr val="lt1"/>
          </a:fontRef>
        </p:style>
        <p:txBody>
          <a:bodyPr lIns="252000" tIns="144000" rtlCol="0" anchor="t" anchorCtr="0"/>
          <a:lstStyle/>
          <a:p>
            <a:pPr>
              <a:lnSpc>
                <a:spcPct val="90000"/>
              </a:lnSpc>
            </a:pPr>
            <a:r>
              <a:rPr lang="en-US" sz="3200" b="1" dirty="0">
                <a:solidFill>
                  <a:schemeClr val="tx1"/>
                </a:solidFill>
              </a:rPr>
              <a:t>﻿DARE</a:t>
            </a:r>
          </a:p>
          <a:p>
            <a:pPr>
              <a:lnSpc>
                <a:spcPct val="90000"/>
              </a:lnSpc>
            </a:pPr>
            <a:r>
              <a:rPr lang="en-US" sz="3200" b="1">
                <a:solidFill>
                  <a:schemeClr val="tx1"/>
                </a:solidFill>
              </a:rPr>
              <a:t>DISABILITIES/SLD</a:t>
            </a:r>
            <a:endParaRPr lang="en-US" sz="2800" b="1" dirty="0">
              <a:solidFill>
                <a:schemeClr val="tx1"/>
              </a:solidFill>
            </a:endParaRPr>
          </a:p>
        </p:txBody>
      </p:sp>
      <p:sp>
        <p:nvSpPr>
          <p:cNvPr id="14" name="Content Placeholder 3">
            <a:extLst>
              <a:ext uri="{FF2B5EF4-FFF2-40B4-BE49-F238E27FC236}">
                <a16:creationId xmlns:a16="http://schemas.microsoft.com/office/drawing/2014/main" id="{46973B5A-AA07-4663-B9E4-9D150071C9CE}"/>
              </a:ext>
            </a:extLst>
          </p:cNvPr>
          <p:cNvSpPr>
            <a:spLocks noGrp="1"/>
          </p:cNvSpPr>
          <p:nvPr>
            <p:ph idx="1"/>
          </p:nvPr>
        </p:nvSpPr>
        <p:spPr>
          <a:xfrm>
            <a:off x="924026" y="5684704"/>
            <a:ext cx="10429774" cy="509224"/>
          </a:xfrm>
        </p:spPr>
        <p:txBody>
          <a:bodyPr/>
          <a:lstStyle/>
          <a:p>
            <a:pPr marL="0" indent="0">
              <a:buNone/>
            </a:pPr>
            <a:r>
              <a:rPr lang="en-US" b="1" dirty="0"/>
              <a:t>﻿Applications must be made by 1 February at 5pm. </a:t>
            </a:r>
            <a:r>
              <a:rPr lang="en-US" dirty="0"/>
              <a:t>Consult CAO Handbook for full details.</a:t>
            </a:r>
          </a:p>
        </p:txBody>
      </p:sp>
    </p:spTree>
    <p:extLst>
      <p:ext uri="{BB962C8B-B14F-4D97-AF65-F5344CB8AC3E}">
        <p14:creationId xmlns:p14="http://schemas.microsoft.com/office/powerpoint/2010/main" val="8386213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50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childTnLst>
                          </p:cTn>
                        </p:par>
                        <p:par>
                          <p:cTn id="8" fill="hold">
                            <p:stCondLst>
                              <p:cond delay="1000"/>
                            </p:stCondLst>
                            <p:childTnLst>
                              <p:par>
                                <p:cTn id="9" presetID="10" presetClass="entr" presetSubtype="0" fill="hold" grpId="0" nodeType="afterEffect">
                                  <p:stCondLst>
                                    <p:cond delay="500"/>
                                  </p:stCondLst>
                                  <p:childTnLst>
                                    <p:set>
                                      <p:cBhvr>
                                        <p:cTn id="10" dur="1" fill="hold">
                                          <p:stCondLst>
                                            <p:cond delay="0"/>
                                          </p:stCondLst>
                                        </p:cTn>
                                        <p:tgtEl>
                                          <p:spTgt spid="17"/>
                                        </p:tgtEl>
                                        <p:attrNameLst>
                                          <p:attrName>style.visibility</p:attrName>
                                        </p:attrNameLst>
                                      </p:cBhvr>
                                      <p:to>
                                        <p:strVal val="visible"/>
                                      </p:to>
                                    </p:set>
                                    <p:animEffect transition="in" filter="fade">
                                      <p:cBhvr>
                                        <p:cTn id="11" dur="500"/>
                                        <p:tgtEl>
                                          <p:spTgt spid="17"/>
                                        </p:tgtEl>
                                      </p:cBhvr>
                                    </p:animEffect>
                                  </p:childTnLst>
                                </p:cTn>
                              </p:par>
                            </p:childTnLst>
                          </p:cTn>
                        </p:par>
                        <p:par>
                          <p:cTn id="12" fill="hold">
                            <p:stCondLst>
                              <p:cond delay="2000"/>
                            </p:stCondLst>
                            <p:childTnLst>
                              <p:par>
                                <p:cTn id="13" presetID="10" presetClass="entr" presetSubtype="0" fill="hold" grpId="0" nodeType="afterEffect">
                                  <p:stCondLst>
                                    <p:cond delay="500"/>
                                  </p:stCondLst>
                                  <p:childTnLst>
                                    <p:set>
                                      <p:cBhvr>
                                        <p:cTn id="14" dur="1" fill="hold">
                                          <p:stCondLst>
                                            <p:cond delay="0"/>
                                          </p:stCondLst>
                                        </p:cTn>
                                        <p:tgtEl>
                                          <p:spTgt spid="16"/>
                                        </p:tgtEl>
                                        <p:attrNameLst>
                                          <p:attrName>style.visibility</p:attrName>
                                        </p:attrNameLst>
                                      </p:cBhvr>
                                      <p:to>
                                        <p:strVal val="visible"/>
                                      </p:to>
                                    </p:set>
                                    <p:animEffect transition="in" filter="fade">
                                      <p:cBhvr>
                                        <p:cTn id="15" dur="500"/>
                                        <p:tgtEl>
                                          <p:spTgt spid="16"/>
                                        </p:tgtEl>
                                      </p:cBhvr>
                                    </p:animEffect>
                                  </p:childTnLst>
                                </p:cTn>
                              </p:par>
                            </p:childTnLst>
                          </p:cTn>
                        </p:par>
                        <p:par>
                          <p:cTn id="16" fill="hold">
                            <p:stCondLst>
                              <p:cond delay="3000"/>
                            </p:stCondLst>
                            <p:childTnLst>
                              <p:par>
                                <p:cTn id="17" presetID="10" presetClass="entr" presetSubtype="0" fill="hold" grpId="0" nodeType="afterEffect">
                                  <p:stCondLst>
                                    <p:cond delay="500"/>
                                  </p:stCondLst>
                                  <p:childTnLst>
                                    <p:set>
                                      <p:cBhvr>
                                        <p:cTn id="18" dur="1" fill="hold">
                                          <p:stCondLst>
                                            <p:cond delay="0"/>
                                          </p:stCondLst>
                                        </p:cTn>
                                        <p:tgtEl>
                                          <p:spTgt spid="18"/>
                                        </p:tgtEl>
                                        <p:attrNameLst>
                                          <p:attrName>style.visibility</p:attrName>
                                        </p:attrNameLst>
                                      </p:cBhvr>
                                      <p:to>
                                        <p:strVal val="visible"/>
                                      </p:to>
                                    </p:set>
                                    <p:animEffect transition="in" filter="fade">
                                      <p:cBhvr>
                                        <p:cTn id="19" dur="500"/>
                                        <p:tgtEl>
                                          <p:spTgt spid="18"/>
                                        </p:tgtEl>
                                      </p:cBhvr>
                                    </p:animEffect>
                                  </p:childTnLst>
                                </p:cTn>
                              </p:par>
                            </p:childTnLst>
                          </p:cTn>
                        </p:par>
                        <p:par>
                          <p:cTn id="20" fill="hold">
                            <p:stCondLst>
                              <p:cond delay="4000"/>
                            </p:stCondLst>
                            <p:childTnLst>
                              <p:par>
                                <p:cTn id="21" presetID="10" presetClass="entr" presetSubtype="0" fill="hold" grpId="0" nodeType="afterEffect">
                                  <p:stCondLst>
                                    <p:cond delay="500"/>
                                  </p:stCondLst>
                                  <p:childTnLst>
                                    <p:set>
                                      <p:cBhvr>
                                        <p:cTn id="22" dur="1" fill="hold">
                                          <p:stCondLst>
                                            <p:cond delay="0"/>
                                          </p:stCondLst>
                                        </p:cTn>
                                        <p:tgtEl>
                                          <p:spTgt spid="14">
                                            <p:txEl>
                                              <p:pRg st="0" end="0"/>
                                            </p:txEl>
                                          </p:spTgt>
                                        </p:tgtEl>
                                        <p:attrNameLst>
                                          <p:attrName>style.visibility</p:attrName>
                                        </p:attrNameLst>
                                      </p:cBhvr>
                                      <p:to>
                                        <p:strVal val="visible"/>
                                      </p:to>
                                    </p:set>
                                    <p:animEffect transition="in" filter="fade">
                                      <p:cBhvr>
                                        <p:cTn id="23" dur="500"/>
                                        <p:tgtEl>
                                          <p:spTgt spid="1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6" grpId="0" animBg="1"/>
      <p:bldP spid="17" grpId="0" animBg="1"/>
      <p:bldP spid="18" grpId="0" animBg="1"/>
      <p:bldP spid="14"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﻿Making an Application</a:t>
            </a:r>
          </a:p>
        </p:txBody>
      </p:sp>
      <p:pic>
        <p:nvPicPr>
          <p:cNvPr id="10" name="Content Placeholder 9" descr="CAO home screen"/>
          <p:cNvPicPr>
            <a:picLocks noGrp="1" noChangeAspect="1"/>
          </p:cNvPicPr>
          <p:nvPr>
            <p:ph idx="1"/>
          </p:nvPr>
        </p:nvPicPr>
        <p:blipFill rotWithShape="1">
          <a:blip r:embed="rId2">
            <a:extLst>
              <a:ext uri="{28A0092B-C50C-407E-A947-70E740481C1C}">
                <a14:useLocalDpi xmlns:a14="http://schemas.microsoft.com/office/drawing/2010/main" val="0"/>
              </a:ext>
            </a:extLst>
          </a:blip>
          <a:srcRect b="8414"/>
          <a:stretch/>
        </p:blipFill>
        <p:spPr>
          <a:xfrm>
            <a:off x="5230793" y="2087034"/>
            <a:ext cx="5856305" cy="4849588"/>
          </a:xfrm>
        </p:spPr>
      </p:pic>
      <p:sp>
        <p:nvSpPr>
          <p:cNvPr id="4" name="Rectangle 3"/>
          <p:cNvSpPr/>
          <p:nvPr/>
        </p:nvSpPr>
        <p:spPr>
          <a:xfrm>
            <a:off x="1353211" y="1907828"/>
            <a:ext cx="3398406" cy="1155412"/>
          </a:xfrm>
          <a:prstGeom prst="rect">
            <a:avLst/>
          </a:prstGeom>
          <a:solidFill>
            <a:srgbClr val="DCDDDF"/>
          </a:solidFill>
          <a:ln>
            <a:noFill/>
          </a:ln>
        </p:spPr>
        <p:style>
          <a:lnRef idx="2">
            <a:schemeClr val="accent1">
              <a:shade val="50000"/>
            </a:schemeClr>
          </a:lnRef>
          <a:fillRef idx="1">
            <a:schemeClr val="accent1"/>
          </a:fillRef>
          <a:effectRef idx="0">
            <a:schemeClr val="accent1"/>
          </a:effectRef>
          <a:fontRef idx="minor">
            <a:schemeClr val="lt1"/>
          </a:fontRef>
        </p:style>
        <p:txBody>
          <a:bodyPr lIns="180000" rtlCol="0" anchor="ctr"/>
          <a:lstStyle/>
          <a:p>
            <a:r>
              <a:rPr lang="en-US" b="1" dirty="0">
                <a:solidFill>
                  <a:schemeClr val="tx1"/>
                </a:solidFill>
              </a:rPr>
              <a:t>﻿</a:t>
            </a:r>
            <a:r>
              <a:rPr lang="en-US" sz="1600" b="1" dirty="0">
                <a:solidFill>
                  <a:schemeClr val="tx1"/>
                </a:solidFill>
              </a:rPr>
              <a:t>Applicants apply online at </a:t>
            </a:r>
            <a:r>
              <a:rPr lang="en-US" b="1" dirty="0">
                <a:solidFill>
                  <a:schemeClr val="tx1"/>
                </a:solidFill>
              </a:rPr>
              <a:t>www.cao.ie/apply</a:t>
            </a:r>
          </a:p>
        </p:txBody>
      </p:sp>
      <p:sp>
        <p:nvSpPr>
          <p:cNvPr id="6" name="Rectangle 5"/>
          <p:cNvSpPr/>
          <p:nvPr/>
        </p:nvSpPr>
        <p:spPr>
          <a:xfrm>
            <a:off x="1353211" y="3159268"/>
            <a:ext cx="3398406" cy="1266428"/>
          </a:xfrm>
          <a:prstGeom prst="rect">
            <a:avLst/>
          </a:prstGeom>
          <a:solidFill>
            <a:srgbClr val="DCDDDF"/>
          </a:solidFill>
          <a:ln>
            <a:noFill/>
          </a:ln>
        </p:spPr>
        <p:style>
          <a:lnRef idx="2">
            <a:schemeClr val="accent1">
              <a:shade val="50000"/>
            </a:schemeClr>
          </a:lnRef>
          <a:fillRef idx="1">
            <a:schemeClr val="accent1"/>
          </a:fillRef>
          <a:effectRef idx="0">
            <a:schemeClr val="accent1"/>
          </a:effectRef>
          <a:fontRef idx="minor">
            <a:schemeClr val="lt1"/>
          </a:fontRef>
        </p:style>
        <p:txBody>
          <a:bodyPr lIns="180000" rtlCol="0" anchor="ctr"/>
          <a:lstStyle/>
          <a:p>
            <a:pPr>
              <a:lnSpc>
                <a:spcPct val="80000"/>
              </a:lnSpc>
            </a:pPr>
            <a:r>
              <a:rPr lang="en-US" sz="1600" b="1" dirty="0">
                <a:solidFill>
                  <a:schemeClr val="tx1"/>
                </a:solidFill>
              </a:rPr>
              <a:t>﻿</a:t>
            </a:r>
            <a:r>
              <a:rPr lang="en-GB" sz="1600" b="1" dirty="0">
                <a:solidFill>
                  <a:schemeClr val="tx1"/>
                </a:solidFill>
              </a:rPr>
              <a:t>Carefully enter details such as your name, address, date of birth, schools attended, examination information, etc.</a:t>
            </a:r>
          </a:p>
        </p:txBody>
      </p:sp>
      <p:sp>
        <p:nvSpPr>
          <p:cNvPr id="8" name="Rectangle 7"/>
          <p:cNvSpPr/>
          <p:nvPr/>
        </p:nvSpPr>
        <p:spPr>
          <a:xfrm>
            <a:off x="1353211" y="4567458"/>
            <a:ext cx="3398406" cy="1257269"/>
          </a:xfrm>
          <a:prstGeom prst="rect">
            <a:avLst/>
          </a:prstGeom>
          <a:solidFill>
            <a:srgbClr val="DCDDDF"/>
          </a:solidFill>
          <a:ln>
            <a:noFill/>
          </a:ln>
        </p:spPr>
        <p:style>
          <a:lnRef idx="2">
            <a:schemeClr val="accent1">
              <a:shade val="50000"/>
            </a:schemeClr>
          </a:lnRef>
          <a:fillRef idx="1">
            <a:schemeClr val="accent1"/>
          </a:fillRef>
          <a:effectRef idx="0">
            <a:schemeClr val="accent1"/>
          </a:effectRef>
          <a:fontRef idx="minor">
            <a:schemeClr val="lt1"/>
          </a:fontRef>
        </p:style>
        <p:txBody>
          <a:bodyPr lIns="180000" rtlCol="0" anchor="ctr"/>
          <a:lstStyle/>
          <a:p>
            <a:r>
              <a:rPr lang="en-US" b="1" dirty="0">
                <a:solidFill>
                  <a:schemeClr val="tx1"/>
                </a:solidFill>
              </a:rPr>
              <a:t>﻿</a:t>
            </a:r>
            <a:r>
              <a:rPr lang="en-GB" sz="1600" b="1" dirty="0">
                <a:solidFill>
                  <a:schemeClr val="tx1"/>
                </a:solidFill>
              </a:rPr>
              <a:t>Make sure you inform CAO about all relevant qualifications and exemptions – select the relevant section(s) on the application form.</a:t>
            </a:r>
          </a:p>
        </p:txBody>
      </p:sp>
      <p:sp>
        <p:nvSpPr>
          <p:cNvPr id="3" name="TextBox 2">
            <a:extLst>
              <a:ext uri="{C183D7F6-B498-43B3-948B-1728B52AA6E4}">
                <adec:decorative xmlns:adec="http://schemas.microsoft.com/office/drawing/2017/decorative" val="1"/>
              </a:ext>
            </a:extLst>
          </p:cNvPr>
          <p:cNvSpPr txBox="1"/>
          <p:nvPr/>
        </p:nvSpPr>
        <p:spPr>
          <a:xfrm>
            <a:off x="9582150" y="3695700"/>
            <a:ext cx="381000" cy="369332"/>
          </a:xfrm>
          <a:prstGeom prst="rect">
            <a:avLst/>
          </a:prstGeom>
          <a:solidFill>
            <a:schemeClr val="bg1"/>
          </a:solidFill>
        </p:spPr>
        <p:txBody>
          <a:bodyPr wrap="square" rtlCol="0">
            <a:spAutoFit/>
          </a:bodyPr>
          <a:lstStyle/>
          <a:p>
            <a:endParaRPr lang="en-GB" dirty="0"/>
          </a:p>
        </p:txBody>
      </p:sp>
    </p:spTree>
    <p:extLst>
      <p:ext uri="{BB962C8B-B14F-4D97-AF65-F5344CB8AC3E}">
        <p14:creationId xmlns:p14="http://schemas.microsoft.com/office/powerpoint/2010/main" val="10038159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50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par>
                          <p:cTn id="8" fill="hold">
                            <p:stCondLst>
                              <p:cond delay="1000"/>
                            </p:stCondLst>
                            <p:childTnLst>
                              <p:par>
                                <p:cTn id="9" presetID="10" presetClass="entr" presetSubtype="0" fill="hold" grpId="0" nodeType="afterEffect">
                                  <p:stCondLst>
                                    <p:cond delay="50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500"/>
                                        <p:tgtEl>
                                          <p:spTgt spid="6"/>
                                        </p:tgtEl>
                                      </p:cBhvr>
                                    </p:animEffect>
                                  </p:childTnLst>
                                </p:cTn>
                              </p:par>
                            </p:childTnLst>
                          </p:cTn>
                        </p:par>
                        <p:par>
                          <p:cTn id="12" fill="hold">
                            <p:stCondLst>
                              <p:cond delay="2000"/>
                            </p:stCondLst>
                            <p:childTnLst>
                              <p:par>
                                <p:cTn id="13" presetID="10" presetClass="entr" presetSubtype="0" fill="hold" grpId="0" nodeType="afterEffect">
                                  <p:stCondLst>
                                    <p:cond delay="50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P spid="8"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﻿CAO Application Number</a:t>
            </a:r>
          </a:p>
        </p:txBody>
      </p:sp>
      <p:sp>
        <p:nvSpPr>
          <p:cNvPr id="3" name="Content Placeholder 2"/>
          <p:cNvSpPr>
            <a:spLocks noGrp="1"/>
          </p:cNvSpPr>
          <p:nvPr>
            <p:ph idx="1"/>
          </p:nvPr>
        </p:nvSpPr>
        <p:spPr>
          <a:xfrm>
            <a:off x="924026" y="1984929"/>
            <a:ext cx="6080931" cy="4032729"/>
          </a:xfrm>
        </p:spPr>
        <p:txBody>
          <a:bodyPr/>
          <a:lstStyle/>
          <a:p>
            <a:r>
              <a:rPr lang="en-US" dirty="0"/>
              <a:t>When you apply online your application number will appear on screen. You will also receive an email containing your CAO application number and an email verification code. </a:t>
            </a:r>
          </a:p>
          <a:p>
            <a:r>
              <a:rPr lang="en-US" dirty="0"/>
              <a:t>Your application number is private, and it will be used in every correspondence between you and the CAO for the rest of the year. </a:t>
            </a:r>
          </a:p>
          <a:p>
            <a:r>
              <a:rPr lang="en-US" dirty="0"/>
              <a:t>You will require your CAO application number, date of birth and password when you log in to your account via the ‘My Application’ facility to update your application. </a:t>
            </a:r>
          </a:p>
          <a:p>
            <a:pPr marL="0" indent="0">
              <a:buNone/>
            </a:pPr>
            <a:endParaRPr lang="en-US" dirty="0"/>
          </a:p>
        </p:txBody>
      </p:sp>
      <p:pic>
        <p:nvPicPr>
          <p:cNvPr id="4" name="Picture 3" descr="Receipt of online application image&#10;&#1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80624" y="1403462"/>
            <a:ext cx="5205984" cy="4904232"/>
          </a:xfrm>
          <a:prstGeom prst="rect">
            <a:avLst/>
          </a:prstGeom>
        </p:spPr>
      </p:pic>
    </p:spTree>
    <p:extLst>
      <p:ext uri="{BB962C8B-B14F-4D97-AF65-F5344CB8AC3E}">
        <p14:creationId xmlns:p14="http://schemas.microsoft.com/office/powerpoint/2010/main" val="15211516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﻿Qualifications &amp; Assessment</a:t>
            </a:r>
          </a:p>
        </p:txBody>
      </p:sp>
      <p:sp>
        <p:nvSpPr>
          <p:cNvPr id="3" name="Content Placeholder 2"/>
          <p:cNvSpPr>
            <a:spLocks noGrp="1"/>
          </p:cNvSpPr>
          <p:nvPr>
            <p:ph idx="1"/>
          </p:nvPr>
        </p:nvSpPr>
        <p:spPr>
          <a:xfrm>
            <a:off x="924026" y="1838625"/>
            <a:ext cx="6489145" cy="4032729"/>
          </a:xfrm>
        </p:spPr>
        <p:txBody>
          <a:bodyPr/>
          <a:lstStyle/>
          <a:p>
            <a:r>
              <a:rPr lang="en-US" dirty="0"/>
              <a:t>You must complete the Qualifications and Assessments section(s) that is relevant to you.</a:t>
            </a:r>
          </a:p>
        </p:txBody>
      </p:sp>
      <p:sp>
        <p:nvSpPr>
          <p:cNvPr id="4" name="Rectangle 3">
            <a:extLst>
              <a:ext uri="{C183D7F6-B498-43B3-948B-1728B52AA6E4}">
                <adec:decorative xmlns:adec="http://schemas.microsoft.com/office/drawing/2017/decorative" val="1"/>
              </a:ext>
            </a:extLst>
          </p:cNvPr>
          <p:cNvSpPr/>
          <p:nvPr/>
        </p:nvSpPr>
        <p:spPr>
          <a:xfrm>
            <a:off x="1271669" y="2447356"/>
            <a:ext cx="5061858" cy="3715700"/>
          </a:xfrm>
          <a:prstGeom prst="rect">
            <a:avLst/>
          </a:prstGeom>
          <a:solidFill>
            <a:srgbClr val="D6F3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Rectangle 4" descr="Text box"/>
          <p:cNvSpPr/>
          <p:nvPr/>
        </p:nvSpPr>
        <p:spPr>
          <a:xfrm>
            <a:off x="1469570" y="2534331"/>
            <a:ext cx="4626429" cy="3693319"/>
          </a:xfrm>
          <a:prstGeom prst="rect">
            <a:avLst/>
          </a:prstGeom>
        </p:spPr>
        <p:txBody>
          <a:bodyPr wrap="square">
            <a:spAutoFit/>
          </a:bodyPr>
          <a:lstStyle/>
          <a:p>
            <a:r>
              <a:rPr lang="en-US" b="1" dirty="0"/>
              <a:t>﻿For example, if you are a first-time Leaving Certificate candidate under the age of 23 with no other relevant qualifications, you will be asked to enter your school's name and address and the years attended. You must also tick the Leaving Certificate examinations box and subsequently indicate the year of your Leaving Certificate.</a:t>
            </a:r>
          </a:p>
          <a:p>
            <a:endParaRPr lang="en-US" b="1" dirty="0"/>
          </a:p>
          <a:p>
            <a:r>
              <a:rPr lang="en-US" b="1" dirty="0"/>
              <a:t>If you have a previous sitting of the Leaving Certificate, you must also remember to supply the year and examination number in the space provided on the application form. </a:t>
            </a:r>
          </a:p>
        </p:txBody>
      </p:sp>
      <p:pic>
        <p:nvPicPr>
          <p:cNvPr id="6" name="Picture 5" descr="Image of computer screen with 'Leaving Certificate examinations' category selected. "/>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959600" y="2611948"/>
            <a:ext cx="4548652" cy="3405709"/>
          </a:xfrm>
          <a:prstGeom prst="rect">
            <a:avLst/>
          </a:prstGeom>
        </p:spPr>
      </p:pic>
    </p:spTree>
    <p:extLst>
      <p:ext uri="{BB962C8B-B14F-4D97-AF65-F5344CB8AC3E}">
        <p14:creationId xmlns:p14="http://schemas.microsoft.com/office/powerpoint/2010/main" val="1382525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﻿Choosing Courses</a:t>
            </a:r>
          </a:p>
        </p:txBody>
      </p:sp>
      <p:sp>
        <p:nvSpPr>
          <p:cNvPr id="3" name="Content Placeholder 2"/>
          <p:cNvSpPr>
            <a:spLocks noGrp="1"/>
          </p:cNvSpPr>
          <p:nvPr>
            <p:ph idx="1"/>
          </p:nvPr>
        </p:nvSpPr>
        <p:spPr>
          <a:xfrm>
            <a:off x="924026" y="1984929"/>
            <a:ext cx="6244217" cy="4032729"/>
          </a:xfrm>
        </p:spPr>
        <p:txBody>
          <a:bodyPr/>
          <a:lstStyle/>
          <a:p>
            <a:r>
              <a:rPr lang="en-US" dirty="0"/>
              <a:t>Consult your Guidance Counsellor.</a:t>
            </a:r>
          </a:p>
          <a:p>
            <a:endParaRPr lang="en-US" dirty="0"/>
          </a:p>
          <a:p>
            <a:r>
              <a:rPr lang="en-US" dirty="0"/>
              <a:t>Discuss your options with family and friends.</a:t>
            </a:r>
          </a:p>
          <a:p>
            <a:endParaRPr lang="en-US" dirty="0"/>
          </a:p>
          <a:p>
            <a:r>
              <a:rPr lang="en-US" dirty="0"/>
              <a:t>Details about courses may be found in HEI prospectuses and by consulting HEI websites.</a:t>
            </a:r>
          </a:p>
          <a:p>
            <a:pPr marL="0" indent="0">
              <a:buNone/>
            </a:pPr>
            <a:endParaRPr lang="en-US" dirty="0"/>
          </a:p>
          <a:p>
            <a:r>
              <a:rPr lang="en-US" dirty="0"/>
              <a:t>A course search facility is available at </a:t>
            </a:r>
            <a:r>
              <a:rPr lang="en-US" dirty="0">
                <a:solidFill>
                  <a:srgbClr val="FF0000"/>
                </a:solidFill>
              </a:rPr>
              <a:t>www.cao.ie/courses</a:t>
            </a:r>
          </a:p>
        </p:txBody>
      </p:sp>
      <p:pic>
        <p:nvPicPr>
          <p:cNvPr id="5" name="Content Placeholder 3" descr="Image of HEI prospectuses"/>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97496" y="2221992"/>
            <a:ext cx="4273296" cy="3119018"/>
          </a:xfrm>
          <a:prstGeom prst="rect">
            <a:avLst/>
          </a:prstGeom>
          <a:effectLst>
            <a:outerShdw blurRad="203200" dist="165100" dir="4320000" sx="98000" sy="98000" algn="tl" rotWithShape="0">
              <a:prstClr val="black">
                <a:alpha val="26000"/>
              </a:prstClr>
            </a:outerShdw>
          </a:effectLst>
        </p:spPr>
      </p:pic>
    </p:spTree>
    <p:extLst>
      <p:ext uri="{BB962C8B-B14F-4D97-AF65-F5344CB8AC3E}">
        <p14:creationId xmlns:p14="http://schemas.microsoft.com/office/powerpoint/2010/main" val="3025595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3382</TotalTime>
  <Words>2130</Words>
  <Application>Microsoft Office PowerPoint</Application>
  <PresentationFormat>Widescreen</PresentationFormat>
  <Paragraphs>175</Paragraphs>
  <Slides>32</Slides>
  <Notes>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32</vt:i4>
      </vt:variant>
    </vt:vector>
  </HeadingPairs>
  <TitlesOfParts>
    <vt:vector size="36" baseType="lpstr">
      <vt:lpstr>Arial</vt:lpstr>
      <vt:lpstr>Calibri</vt:lpstr>
      <vt:lpstr>Calibri Light</vt:lpstr>
      <vt:lpstr>Office Theme</vt:lpstr>
      <vt:lpstr>Applying to CAO</vt:lpstr>
      <vt:lpstr>﻿Purpose of the CAO</vt:lpstr>
      <vt:lpstr>﻿Application Process</vt:lpstr>
      <vt:lpstr>﻿Timely Action</vt:lpstr>
      <vt:lpstr>﻿Restrictions</vt:lpstr>
      <vt:lpstr>﻿Making an Application</vt:lpstr>
      <vt:lpstr>﻿CAO Application Number</vt:lpstr>
      <vt:lpstr>﻿Qualifications &amp; Assessment</vt:lpstr>
      <vt:lpstr>﻿Choosing Courses</vt:lpstr>
      <vt:lpstr>﻿Level 8 and Level 7/6 lists (Course Choices)</vt:lpstr>
      <vt:lpstr>﻿Order of Preference</vt:lpstr>
      <vt:lpstr>﻿Change of Mind Facility</vt:lpstr>
      <vt:lpstr>﻿Check and Confirm Email</vt:lpstr>
      <vt:lpstr>﻿Check for emails from CAO</vt:lpstr>
      <vt:lpstr>﻿The Offer Process</vt:lpstr>
      <vt:lpstr>﻿Checking for Offers</vt:lpstr>
      <vt:lpstr>Accepting an Offer</vt:lpstr>
      <vt:lpstr>﻿How Offers are Issued</vt:lpstr>
      <vt:lpstr>Minimum Entry Requirements</vt:lpstr>
      <vt:lpstr>﻿Order of Merit List</vt:lpstr>
      <vt:lpstr>Allocation of Places</vt:lpstr>
      <vt:lpstr>Additional Offer Rounds</vt:lpstr>
      <vt:lpstr>The Offer Process - Example</vt:lpstr>
      <vt:lpstr>﻿After the Results are Released</vt:lpstr>
      <vt:lpstr>﻿Round 1 Offers</vt:lpstr>
      <vt:lpstr>﻿Round 1 Offers – contd.</vt:lpstr>
      <vt:lpstr>﻿Round 2 Offers</vt:lpstr>
      <vt:lpstr>﻿Round 3 Offers</vt:lpstr>
      <vt:lpstr>﻿Genuine Order of Preference</vt:lpstr>
      <vt:lpstr>﻿Have a question?</vt:lpstr>
      <vt:lpstr>﻿Useful Resources</vt:lpstr>
      <vt:lpstr>﻿Finally...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Marguerite Lynch</dc:creator>
  <cp:lastModifiedBy>Eileen Keleghan</cp:lastModifiedBy>
  <cp:revision>151</cp:revision>
  <dcterms:created xsi:type="dcterms:W3CDTF">2018-02-27T09:45:41Z</dcterms:created>
  <dcterms:modified xsi:type="dcterms:W3CDTF">2026-09-08T15:46:48Z</dcterms:modified>
</cp:coreProperties>
</file>