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40"/>
  </p:notesMasterIdLst>
  <p:handoutMasterIdLst>
    <p:handoutMasterId r:id="rId41"/>
  </p:handoutMasterIdLst>
  <p:sldIdLst>
    <p:sldId id="256" r:id="rId2"/>
    <p:sldId id="258" r:id="rId3"/>
    <p:sldId id="301" r:id="rId4"/>
    <p:sldId id="262" r:id="rId5"/>
    <p:sldId id="302" r:id="rId6"/>
    <p:sldId id="303" r:id="rId7"/>
    <p:sldId id="265" r:id="rId8"/>
    <p:sldId id="292" r:id="rId9"/>
    <p:sldId id="291" r:id="rId10"/>
    <p:sldId id="305" r:id="rId11"/>
    <p:sldId id="293" r:id="rId12"/>
    <p:sldId id="294" r:id="rId13"/>
    <p:sldId id="304" r:id="rId14"/>
    <p:sldId id="267" r:id="rId15"/>
    <p:sldId id="295" r:id="rId16"/>
    <p:sldId id="268" r:id="rId17"/>
    <p:sldId id="296" r:id="rId18"/>
    <p:sldId id="297"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8" r:id="rId37"/>
    <p:sldId id="289" r:id="rId38"/>
    <p:sldId id="290" r:id="rId3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4B37"/>
    <a:srgbClr val="C4EBFF"/>
    <a:srgbClr val="B3EFFB"/>
    <a:srgbClr val="B1EFFF"/>
    <a:srgbClr val="79F5FF"/>
    <a:srgbClr val="FDD4CC"/>
    <a:srgbClr val="DFC6C1"/>
    <a:srgbClr val="5FC9FB"/>
    <a:srgbClr val="95EBFB"/>
    <a:srgbClr val="68B3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32" autoAdjust="0"/>
  </p:normalViewPr>
  <p:slideViewPr>
    <p:cSldViewPr snapToGrid="0" snapToObjects="1" showGuides="1">
      <p:cViewPr varScale="1">
        <p:scale>
          <a:sx n="68" d="100"/>
          <a:sy n="68" d="100"/>
        </p:scale>
        <p:origin x="288" y="53"/>
      </p:cViewPr>
      <p:guideLst>
        <p:guide orient="horz" pos="2183"/>
        <p:guide pos="3840"/>
      </p:guideLst>
    </p:cSldViewPr>
  </p:slideViewPr>
  <p:outlineViewPr>
    <p:cViewPr>
      <p:scale>
        <a:sx n="33" d="100"/>
        <a:sy n="33" d="100"/>
      </p:scale>
      <p:origin x="0" y="-2634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39C2FB0-D79A-4C95-BBDB-5F1D5954EB6B}" type="datetimeFigureOut">
              <a:rPr lang="en-GB" smtClean="0"/>
              <a:t>11/09/2026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3F93DEB-D36D-4F72-B754-D934B25731E8}" type="slidenum">
              <a:rPr lang="en-GB" smtClean="0"/>
              <a:t>‹#›</a:t>
            </a:fld>
            <a:endParaRPr lang="en-GB"/>
          </a:p>
        </p:txBody>
      </p:sp>
    </p:spTree>
    <p:extLst>
      <p:ext uri="{BB962C8B-B14F-4D97-AF65-F5344CB8AC3E}">
        <p14:creationId xmlns:p14="http://schemas.microsoft.com/office/powerpoint/2010/main" val="1675138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BAEA87D-9F1E-7345-96D4-43D383D5A217}" type="datetimeFigureOut">
              <a:rPr lang="en-US" smtClean="0"/>
              <a:t>9/11/2026</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6D9EC6D-8452-D74A-A390-B4D5E027EC36}" type="slidenum">
              <a:rPr lang="en-US" smtClean="0"/>
              <a:t>‹#›</a:t>
            </a:fld>
            <a:endParaRPr lang="en-US" dirty="0"/>
          </a:p>
        </p:txBody>
      </p:sp>
    </p:spTree>
    <p:extLst>
      <p:ext uri="{BB962C8B-B14F-4D97-AF65-F5344CB8AC3E}">
        <p14:creationId xmlns:p14="http://schemas.microsoft.com/office/powerpoint/2010/main" val="82603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D9EC6D-8452-D74A-A390-B4D5E027EC36}" type="slidenum">
              <a:rPr lang="en-US" smtClean="0"/>
              <a:t>28</a:t>
            </a:fld>
            <a:endParaRPr lang="en-US" dirty="0"/>
          </a:p>
        </p:txBody>
      </p:sp>
    </p:spTree>
    <p:extLst>
      <p:ext uri="{BB962C8B-B14F-4D97-AF65-F5344CB8AC3E}">
        <p14:creationId xmlns:p14="http://schemas.microsoft.com/office/powerpoint/2010/main" val="1579476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1" cy="5672106"/>
          </a:xfrm>
          <a:prstGeom prst="rect">
            <a:avLst/>
          </a:prstGeom>
        </p:spPr>
      </p:pic>
      <p:sp>
        <p:nvSpPr>
          <p:cNvPr id="14" name="Rectangle 13"/>
          <p:cNvSpPr/>
          <p:nvPr userDrawn="1"/>
        </p:nvSpPr>
        <p:spPr>
          <a:xfrm>
            <a:off x="0" y="4676172"/>
            <a:ext cx="12192000" cy="1063956"/>
          </a:xfrm>
          <a:prstGeom prst="rect">
            <a:avLst/>
          </a:prstGeom>
          <a:solidFill>
            <a:srgbClr val="DF4B3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5141899"/>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9" y="1156773"/>
            <a:ext cx="4395730" cy="2336024"/>
          </a:xfrm>
          <a:prstGeom prst="rect">
            <a:avLst/>
          </a:prstGeom>
          <a:noFill/>
        </p:spPr>
        <p:txBody>
          <a:bodyPr wrap="square" rtlCol="0">
            <a:spAutoFit/>
          </a:bodyPr>
          <a:lstStyle/>
          <a:p>
            <a:pPr>
              <a:lnSpc>
                <a:spcPct val="80000"/>
              </a:lnSpc>
            </a:pPr>
            <a:r>
              <a:rPr lang="en-US" sz="8800" b="1" dirty="0">
                <a:solidFill>
                  <a:schemeClr val="bg1"/>
                </a:solidFill>
              </a:rPr>
              <a:t>Applying</a:t>
            </a:r>
          </a:p>
          <a:p>
            <a:pPr>
              <a:lnSpc>
                <a:spcPct val="80000"/>
              </a:lnSpc>
            </a:pPr>
            <a:r>
              <a:rPr lang="en-US" sz="8800" b="1" dirty="0">
                <a:solidFill>
                  <a:schemeClr val="bg1"/>
                </a:solidFill>
              </a:rPr>
              <a:t>to</a:t>
            </a:r>
            <a:r>
              <a:rPr lang="en-US" sz="8800" b="1" baseline="0" dirty="0">
                <a:solidFill>
                  <a:schemeClr val="bg1"/>
                </a:solidFill>
              </a:rPr>
              <a:t> CAO</a:t>
            </a:r>
            <a:endParaRPr lang="en-US" sz="8800" b="1"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spTree>
    <p:extLst>
      <p:ext uri="{BB962C8B-B14F-4D97-AF65-F5344CB8AC3E}">
        <p14:creationId xmlns:p14="http://schemas.microsoft.com/office/powerpoint/2010/main" val="137928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5058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063063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989129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p:cNvSpPr/>
          <p:nvPr userDrawn="1"/>
        </p:nvSpPr>
        <p:spPr>
          <a:xfrm>
            <a:off x="0" y="0"/>
            <a:ext cx="12192000" cy="5740128"/>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4425746"/>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9" y="1156773"/>
            <a:ext cx="4395730" cy="2336024"/>
          </a:xfrm>
          <a:prstGeom prst="rect">
            <a:avLst/>
          </a:prstGeom>
          <a:noFill/>
        </p:spPr>
        <p:txBody>
          <a:bodyPr wrap="square" rtlCol="0">
            <a:spAutoFit/>
          </a:bodyPr>
          <a:lstStyle/>
          <a:p>
            <a:pPr>
              <a:lnSpc>
                <a:spcPct val="80000"/>
              </a:lnSpc>
            </a:pPr>
            <a:r>
              <a:rPr lang="en-US" sz="8800" b="1" dirty="0">
                <a:solidFill>
                  <a:schemeClr val="bg1"/>
                </a:solidFill>
              </a:rPr>
              <a:t>Appling</a:t>
            </a:r>
          </a:p>
          <a:p>
            <a:pPr>
              <a:lnSpc>
                <a:spcPct val="80000"/>
              </a:lnSpc>
            </a:pPr>
            <a:r>
              <a:rPr lang="en-US" sz="8800" b="1" dirty="0">
                <a:solidFill>
                  <a:schemeClr val="bg1"/>
                </a:solidFill>
              </a:rPr>
              <a:t>to</a:t>
            </a:r>
            <a:r>
              <a:rPr lang="en-US" sz="8800" b="1" baseline="0" dirty="0">
                <a:solidFill>
                  <a:schemeClr val="bg1"/>
                </a:solidFill>
              </a:rPr>
              <a:t> CAO</a:t>
            </a:r>
            <a:endParaRPr lang="en-US" sz="8800" b="1" dirty="0">
              <a:solidFill>
                <a:schemeClr val="bg1"/>
              </a:solidFill>
            </a:endParaRP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2529" y="505130"/>
            <a:ext cx="5900928" cy="4547616"/>
          </a:xfrm>
          <a:prstGeom prst="rect">
            <a:avLst/>
          </a:prstGeom>
          <a:effectLst>
            <a:outerShdw blurRad="241300" dist="38100" dir="2700000" algn="tl"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p:cNvGrpSpPr/>
          <p:nvPr userDrawn="1"/>
        </p:nvGrpSpPr>
        <p:grpSpPr>
          <a:xfrm>
            <a:off x="0" y="0"/>
            <a:ext cx="12192000" cy="1788999"/>
            <a:chOff x="0" y="0"/>
            <a:chExt cx="12192000" cy="1788999"/>
          </a:xfrm>
        </p:grpSpPr>
        <p:grpSp>
          <p:nvGrpSpPr>
            <p:cNvPr id="21" name="Group 20"/>
            <p:cNvGrpSpPr/>
            <p:nvPr userDrawn="1"/>
          </p:nvGrpSpPr>
          <p:grpSpPr>
            <a:xfrm>
              <a:off x="0" y="0"/>
              <a:ext cx="12192000" cy="1788999"/>
              <a:chOff x="0" y="0"/>
              <a:chExt cx="12192000" cy="1788999"/>
            </a:xfrm>
          </p:grpSpPr>
          <p:sp>
            <p:nvSpPr>
              <p:cNvPr id="9" name="Rectangle 8"/>
              <p:cNvSpPr/>
              <p:nvPr userDrawn="1"/>
            </p:nvSpPr>
            <p:spPr>
              <a:xfrm>
                <a:off x="0" y="0"/>
                <a:ext cx="12192000" cy="1646238"/>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rot="2684826">
                <a:off x="689472" y="1321700"/>
                <a:ext cx="467299" cy="467299"/>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p:cNvSpPr/>
            <p:nvPr userDrawn="1"/>
          </p:nvSpPr>
          <p:spPr>
            <a:xfrm>
              <a:off x="0" y="0"/>
              <a:ext cx="12192000" cy="1509311"/>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47023" y="105878"/>
            <a:ext cx="10506777" cy="1232268"/>
          </a:xfrm>
        </p:spPr>
        <p:txBody>
          <a:bodyPr>
            <a:normAutofit/>
          </a:bodyPr>
          <a:lstStyle>
            <a:lvl1pPr>
              <a:defRPr sz="3600" b="1">
                <a:solidFill>
                  <a:schemeClr val="bg1"/>
                </a:solidFill>
                <a:latin typeface="+mn-lt"/>
              </a:defRPr>
            </a:lvl1pPr>
          </a:lstStyle>
          <a:p>
            <a:r>
              <a:rPr lang="en-US" dirty="0"/>
              <a:t>Click to edit Master title style</a:t>
            </a:r>
          </a:p>
        </p:txBody>
      </p:sp>
      <p:grpSp>
        <p:nvGrpSpPr>
          <p:cNvPr id="23" name="Group 22"/>
          <p:cNvGrpSpPr/>
          <p:nvPr userDrawn="1"/>
        </p:nvGrpSpPr>
        <p:grpSpPr>
          <a:xfrm>
            <a:off x="438457" y="6306184"/>
            <a:ext cx="11309106" cy="437481"/>
            <a:chOff x="438457" y="6306184"/>
            <a:chExt cx="11309106" cy="437481"/>
          </a:xfrm>
        </p:grpSpPr>
        <p:cxnSp>
          <p:nvCxnSpPr>
            <p:cNvPr id="13" name="Straight Connector 12"/>
            <p:cNvCxnSpPr/>
            <p:nvPr userDrawn="1"/>
          </p:nvCxnSpPr>
          <p:spPr>
            <a:xfrm>
              <a:off x="438457" y="6306184"/>
              <a:ext cx="11309106" cy="0"/>
            </a:xfrm>
            <a:prstGeom prst="line">
              <a:avLst/>
            </a:prstGeom>
            <a:ln w="22225">
              <a:solidFill>
                <a:srgbClr val="DF4B37"/>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508" y="6462844"/>
              <a:ext cx="1237488" cy="173736"/>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6949" y="6405337"/>
              <a:ext cx="652272" cy="338328"/>
            </a:xfrm>
            <a:prstGeom prst="rect">
              <a:avLst/>
            </a:prstGeom>
          </p:spPr>
        </p:pic>
      </p:grpSp>
      <p:sp>
        <p:nvSpPr>
          <p:cNvPr id="3" name="Content Placeholder 2"/>
          <p:cNvSpPr>
            <a:spLocks noGrp="1"/>
          </p:cNvSpPr>
          <p:nvPr>
            <p:ph idx="1"/>
          </p:nvPr>
        </p:nvSpPr>
        <p:spPr>
          <a:xfrm>
            <a:off x="924026" y="1984929"/>
            <a:ext cx="10429774" cy="4032729"/>
          </a:xfrm>
        </p:spPr>
        <p:txBody>
          <a:bodyPr lIns="36000" anchor="t" anchorCtr="0">
            <a:normAutofit/>
          </a:bodyPr>
          <a:lstStyle>
            <a:lvl1pPr marL="342900" indent="-342900">
              <a:buClr>
                <a:srgbClr val="DF4B37"/>
              </a:buClr>
              <a:buSzPct val="105000"/>
              <a:buFont typeface="Arial" charset="0"/>
              <a:buChar char="•"/>
              <a:defRPr sz="2000" b="1">
                <a:latin typeface="+mn-lt"/>
              </a:defRPr>
            </a:lvl1pPr>
            <a:lvl2pPr marL="800100" indent="-342900">
              <a:buClr>
                <a:srgbClr val="DF4B37"/>
              </a:buClr>
              <a:buFont typeface="Arial" charset="0"/>
              <a:buChar char="•"/>
              <a:defRPr sz="2000" b="1">
                <a:latin typeface="+mn-lt"/>
              </a:defRPr>
            </a:lvl2pPr>
            <a:lvl3pPr marL="1257300" indent="-342900">
              <a:buClr>
                <a:srgbClr val="DF4B37"/>
              </a:buClr>
              <a:buFont typeface="Arial" charset="0"/>
              <a:buChar char="•"/>
              <a:defRPr sz="2000" b="1">
                <a:latin typeface="+mn-lt"/>
              </a:defRPr>
            </a:lvl3pPr>
            <a:lvl4pPr marL="1657350" indent="-285750">
              <a:buClr>
                <a:srgbClr val="DF4B37"/>
              </a:buClr>
              <a:buFont typeface="Arial" charset="0"/>
              <a:buChar char="•"/>
              <a:defRPr sz="2000" b="1">
                <a:latin typeface="+mn-lt"/>
              </a:defRPr>
            </a:lvl4pPr>
            <a:lvl5pPr marL="2114550" indent="-285750">
              <a:buClr>
                <a:srgbClr val="DF4B37"/>
              </a:buClr>
              <a:buFont typeface="Arial" charset="0"/>
              <a:buChar char="•"/>
              <a:defRPr sz="2000" b="1">
                <a:latin typeface="+mn-lt"/>
              </a:defRPr>
            </a:lvl5pPr>
          </a:lstStyle>
          <a:p>
            <a:pPr lvl="0"/>
            <a:r>
              <a:rPr lang="en-US" dirty="0"/>
              <a:t>Click to edit Master text styles</a:t>
            </a:r>
          </a:p>
        </p:txBody>
      </p:sp>
    </p:spTree>
    <p:extLst>
      <p:ext uri="{BB962C8B-B14F-4D97-AF65-F5344CB8AC3E}">
        <p14:creationId xmlns:p14="http://schemas.microsoft.com/office/powerpoint/2010/main" val="167750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04273" y="6554"/>
            <a:ext cx="12192000" cy="6629400"/>
          </a:xfrm>
          <a:prstGeom prst="rect">
            <a:avLst/>
          </a:prstGeom>
        </p:spPr>
      </p:pic>
    </p:spTree>
    <p:extLst>
      <p:ext uri="{BB962C8B-B14F-4D97-AF65-F5344CB8AC3E}">
        <p14:creationId xmlns:p14="http://schemas.microsoft.com/office/powerpoint/2010/main" val="158445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21552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34203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92649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960199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AA05B4-D931-F749-8A5D-136594B8E350}" type="datetimeFigureOut">
              <a:rPr lang="en-US" smtClean="0"/>
              <a:t>9/11/2026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878402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A05B4-D931-F749-8A5D-136594B8E350}" type="datetimeFigureOut">
              <a:rPr lang="en-US" smtClean="0"/>
              <a:t>9/11/2026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D5AC5-0D8F-954A-8D6C-D9061AE9ABF1}" type="slidenum">
              <a:rPr lang="en-US" smtClean="0"/>
              <a:t>‹#›</a:t>
            </a:fld>
            <a:endParaRPr lang="en-US" dirty="0"/>
          </a:p>
        </p:txBody>
      </p:sp>
    </p:spTree>
    <p:extLst>
      <p:ext uri="{BB962C8B-B14F-4D97-AF65-F5344CB8AC3E}">
        <p14:creationId xmlns:p14="http://schemas.microsoft.com/office/powerpoint/2010/main" val="186965907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cao.ie/post" TargetMode="External"/><Relationship Id="rId2" Type="http://schemas.openxmlformats.org/officeDocument/2006/relationships/hyperlink" Target="http://www.cao.ie/upload"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cao.ie/upload"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08927" y="3212483"/>
            <a:ext cx="8136765" cy="1323439"/>
          </a:xfrm>
          <a:prstGeom prst="rect">
            <a:avLst/>
          </a:prstGeom>
          <a:solidFill>
            <a:schemeClr val="bg1">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accent4">
                    <a:lumMod val="50000"/>
                  </a:schemeClr>
                </a:solidFill>
                <a:effectLst/>
                <a:uLnTx/>
                <a:uFillTx/>
                <a:latin typeface="+mn-lt"/>
                <a:ea typeface="+mn-ea"/>
                <a:cs typeface="+mn-cs"/>
              </a:rPr>
              <a:t>Applicants presenting GCE A/AS Level and GCSE qualifications</a:t>
            </a:r>
          </a:p>
        </p:txBody>
      </p:sp>
    </p:spTree>
    <p:extLst>
      <p:ext uri="{BB962C8B-B14F-4D97-AF65-F5344CB8AC3E}">
        <p14:creationId xmlns:p14="http://schemas.microsoft.com/office/powerpoint/2010/main" val="142327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Matching Prior Year Exam Data to Supporting Documentation</a:t>
            </a:r>
            <a:br>
              <a:rPr lang="en-GB" dirty="0"/>
            </a:br>
            <a:endParaRPr lang="en-GB" dirty="0"/>
          </a:p>
        </p:txBody>
      </p:sp>
      <p:sp>
        <p:nvSpPr>
          <p:cNvPr id="3" name="Content Placeholder 2"/>
          <p:cNvSpPr>
            <a:spLocks noGrp="1"/>
          </p:cNvSpPr>
          <p:nvPr>
            <p:ph idx="1"/>
          </p:nvPr>
        </p:nvSpPr>
        <p:spPr>
          <a:xfrm>
            <a:off x="924026" y="1984929"/>
            <a:ext cx="5138446" cy="4032729"/>
          </a:xfrm>
        </p:spPr>
        <p:txBody>
          <a:bodyPr>
            <a:normAutofit lnSpcReduction="10000"/>
          </a:bodyPr>
          <a:lstStyle/>
          <a:p>
            <a:r>
              <a:rPr lang="en-GB" b="0" dirty="0"/>
              <a:t>When supporting documents are received by CAO, they will be reviewed to ensure they meet the criteria set out in slide 8.</a:t>
            </a:r>
          </a:p>
          <a:p>
            <a:r>
              <a:rPr lang="en-GB" b="0" dirty="0"/>
              <a:t>Where correct documents are supplied for all results, the exam data in your online application will be matched.</a:t>
            </a:r>
          </a:p>
          <a:p>
            <a:r>
              <a:rPr lang="en-GB" b="0" dirty="0"/>
              <a:t>Results will not be matched where documents do not meet the criteria or where documents are not supplied for prior year exam data included in your online application. Such results will appear in red in your CAO application and will not be considered by the HEIs you have applied to until correct supporting documentation is supplied.</a:t>
            </a:r>
          </a:p>
          <a:p>
            <a:endParaRPr lang="en-GB" dirty="0"/>
          </a:p>
        </p:txBody>
      </p:sp>
      <p:pic>
        <p:nvPicPr>
          <p:cNvPr id="6" name="Picture 5">
            <a:extLst>
              <a:ext uri="{C183D7F6-B498-43B3-948B-1728B52AA6E4}">
                <adec:decorative xmlns:adec="http://schemas.microsoft.com/office/drawing/2017/decorative" val="1"/>
              </a:ext>
            </a:extLst>
          </p:cNvPr>
          <p:cNvPicPr/>
          <p:nvPr/>
        </p:nvPicPr>
        <p:blipFill>
          <a:blip r:embed="rId2"/>
          <a:stretch>
            <a:fillRect/>
          </a:stretch>
        </p:blipFill>
        <p:spPr>
          <a:xfrm>
            <a:off x="6062472" y="1984929"/>
            <a:ext cx="6024245" cy="2257425"/>
          </a:xfrm>
          <a:prstGeom prst="rect">
            <a:avLst/>
          </a:prstGeom>
        </p:spPr>
      </p:pic>
      <p:sp>
        <p:nvSpPr>
          <p:cNvPr id="7" name="TextBox 6"/>
          <p:cNvSpPr txBox="1"/>
          <p:nvPr/>
        </p:nvSpPr>
        <p:spPr>
          <a:xfrm>
            <a:off x="6583680" y="4398264"/>
            <a:ext cx="5404104" cy="923330"/>
          </a:xfrm>
          <a:prstGeom prst="rect">
            <a:avLst/>
          </a:prstGeom>
          <a:solidFill>
            <a:schemeClr val="tx2">
              <a:lumMod val="40000"/>
              <a:lumOff val="60000"/>
            </a:schemeClr>
          </a:solidFill>
        </p:spPr>
        <p:txBody>
          <a:bodyPr wrap="square" rtlCol="0">
            <a:spAutoFit/>
          </a:bodyPr>
          <a:lstStyle/>
          <a:p>
            <a:r>
              <a:rPr lang="en-GB" dirty="0"/>
              <a:t>The screenshot above shows a combination of matched results (in grey) and unmatched results which are highlighted in red. </a:t>
            </a:r>
          </a:p>
        </p:txBody>
      </p:sp>
    </p:spTree>
    <p:extLst>
      <p:ext uri="{BB962C8B-B14F-4D97-AF65-F5344CB8AC3E}">
        <p14:creationId xmlns:p14="http://schemas.microsoft.com/office/powerpoint/2010/main" val="723855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 Level Results</a:t>
            </a:r>
          </a:p>
        </p:txBody>
      </p:sp>
      <p:sp>
        <p:nvSpPr>
          <p:cNvPr id="3" name="Content Placeholder 2"/>
          <p:cNvSpPr>
            <a:spLocks noGrp="1"/>
          </p:cNvSpPr>
          <p:nvPr>
            <p:ph idx="1"/>
          </p:nvPr>
        </p:nvSpPr>
        <p:spPr>
          <a:xfrm>
            <a:off x="924026" y="1984929"/>
            <a:ext cx="10429774" cy="4032729"/>
          </a:xfrm>
        </p:spPr>
        <p:txBody>
          <a:bodyPr>
            <a:normAutofit/>
          </a:bodyPr>
          <a:lstStyle/>
          <a:p>
            <a:r>
              <a:rPr lang="en-GB" b="0" dirty="0"/>
              <a:t>CAO advises GCE applicants to discuss the AS Level certification process with their school. 	</a:t>
            </a:r>
          </a:p>
          <a:p>
            <a:r>
              <a:rPr lang="en-GB" b="0" dirty="0"/>
              <a:t>AS Level results are frequently cashed in along with A2 Level results in the final year. As a result, candidates often will not have evidence of their AS Level results until the release of their A2 Level results in August. </a:t>
            </a:r>
          </a:p>
          <a:p>
            <a:r>
              <a:rPr lang="en-GB" b="0" dirty="0"/>
              <a:t>In this instance, CAO will expect to receive electronic notification of the AS Level results provided that the applicant has supplied their correct Board, Centre Number and Candidate Number for all subjects that will be cashed in in August. </a:t>
            </a:r>
          </a:p>
          <a:p>
            <a:r>
              <a:rPr lang="en-GB" b="0" dirty="0"/>
              <a:t>If your school cashes in AS Level results in the same year as A2 Level results, you must enter the remaining AS Level subject which you are not taking at A2 Level on your CAO application – you must use the space provided for ‘Examinations to be taken’ in the Qualifications &amp; Assessments section.</a:t>
            </a:r>
          </a:p>
          <a:p>
            <a:r>
              <a:rPr lang="en-GB" b="0" dirty="0"/>
              <a:t>CAO must be informed if the candidate sat any AS or A2 Level examinations at a different school. </a:t>
            </a:r>
          </a:p>
          <a:p>
            <a:endParaRPr lang="en-GB" dirty="0"/>
          </a:p>
        </p:txBody>
      </p:sp>
    </p:spTree>
    <p:extLst>
      <p:ext uri="{BB962C8B-B14F-4D97-AF65-F5344CB8AC3E}">
        <p14:creationId xmlns:p14="http://schemas.microsoft.com/office/powerpoint/2010/main" val="200988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842611" y="33582"/>
            <a:ext cx="10506777" cy="1232268"/>
          </a:xfrm>
        </p:spPr>
        <p:txBody>
          <a:bodyPr/>
          <a:lstStyle/>
          <a:p>
            <a:r>
              <a:rPr lang="en-US" dirty="0"/>
              <a:t>Common Errors﻿</a:t>
            </a:r>
          </a:p>
        </p:txBody>
      </p:sp>
      <p:sp>
        <p:nvSpPr>
          <p:cNvPr id="3" name="Content Placeholder 2"/>
          <p:cNvSpPr>
            <a:spLocks noGrp="1"/>
          </p:cNvSpPr>
          <p:nvPr>
            <p:ph idx="1"/>
          </p:nvPr>
        </p:nvSpPr>
        <p:spPr>
          <a:xfrm>
            <a:off x="924026" y="1984929"/>
            <a:ext cx="9782073" cy="4032729"/>
          </a:xfrm>
        </p:spPr>
        <p:txBody>
          <a:bodyPr>
            <a:normAutofit/>
          </a:bodyPr>
          <a:lstStyle/>
          <a:p>
            <a:r>
              <a:rPr lang="en-US" b="0" dirty="0"/>
              <a:t>Not supplying supporting documentation. (For instructions on uploading or posting documents to CAO go to </a:t>
            </a:r>
            <a:r>
              <a:rPr lang="en-US" b="0" dirty="0">
                <a:hlinkClick r:id="rId2"/>
              </a:rPr>
              <a:t>www.cao.ie/upload</a:t>
            </a:r>
            <a:r>
              <a:rPr lang="en-US" b="0" dirty="0"/>
              <a:t> or </a:t>
            </a:r>
            <a:r>
              <a:rPr lang="en-US" b="0" dirty="0">
                <a:hlinkClick r:id="rId3"/>
              </a:rPr>
              <a:t>www.cao.ie/post</a:t>
            </a:r>
            <a:r>
              <a:rPr lang="en-US" b="0" dirty="0"/>
              <a:t> )</a:t>
            </a:r>
          </a:p>
          <a:p>
            <a:r>
              <a:rPr lang="en-US" b="0" dirty="0"/>
              <a:t>Not supplying Board, Centre Number and Candidate Number for current year examinations</a:t>
            </a:r>
          </a:p>
          <a:p>
            <a:r>
              <a:rPr lang="en-US" b="0" dirty="0"/>
              <a:t>Providing documents produced by a school as opposed to an examining board</a:t>
            </a:r>
          </a:p>
          <a:p>
            <a:r>
              <a:rPr lang="en-US" b="0" dirty="0"/>
              <a:t>Not informing CAO of GCSE examination results</a:t>
            </a:r>
          </a:p>
          <a:p>
            <a:r>
              <a:rPr lang="en-US" b="0" dirty="0"/>
              <a:t>Not informing CAO of previously taken AS &amp; A Levels</a:t>
            </a:r>
          </a:p>
          <a:p>
            <a:r>
              <a:rPr lang="en-GB" b="0" i="0" dirty="0">
                <a:solidFill>
                  <a:srgbClr val="000000"/>
                </a:solidFill>
                <a:effectLst/>
                <a:highlight>
                  <a:srgbClr val="FFFFFF"/>
                </a:highlight>
                <a:latin typeface="Calibri" panose="020F0502020204030204" pitchFamily="34" charset="0"/>
              </a:rPr>
              <a:t>BTEC Level 1-3 should be listed under Other School Leaving qualifications. </a:t>
            </a:r>
          </a:p>
          <a:p>
            <a:r>
              <a:rPr lang="en-GB" b="0" i="0" dirty="0">
                <a:solidFill>
                  <a:srgbClr val="000000"/>
                </a:solidFill>
                <a:effectLst/>
                <a:highlight>
                  <a:srgbClr val="FFFFFF"/>
                </a:highlight>
                <a:latin typeface="Calibri" panose="020F0502020204030204" pitchFamily="34" charset="0"/>
              </a:rPr>
              <a:t>BTEC Level 4 or higher should be listed under Other Further Education.</a:t>
            </a:r>
            <a:endParaRPr lang="en-US" b="0" dirty="0"/>
          </a:p>
        </p:txBody>
      </p:sp>
    </p:spTree>
    <p:extLst>
      <p:ext uri="{BB962C8B-B14F-4D97-AF65-F5344CB8AC3E}">
        <p14:creationId xmlns:p14="http://schemas.microsoft.com/office/powerpoint/2010/main" val="2201926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Courses</a:t>
            </a:r>
          </a:p>
        </p:txBody>
      </p:sp>
      <p:sp>
        <p:nvSpPr>
          <p:cNvPr id="3" name="Content Placeholder 2"/>
          <p:cNvSpPr>
            <a:spLocks noGrp="1"/>
          </p:cNvSpPr>
          <p:nvPr>
            <p:ph idx="1"/>
          </p:nvPr>
        </p:nvSpPr>
        <p:spPr>
          <a:xfrm>
            <a:off x="924026" y="1984929"/>
            <a:ext cx="6244217" cy="4032729"/>
          </a:xfrm>
        </p:spPr>
        <p:txBody>
          <a:bodyPr/>
          <a:lstStyle/>
          <a:p>
            <a:r>
              <a:rPr lang="en-US" b="0" dirty="0"/>
              <a:t>Courses are listed in the CAO Handbook at www.cao.ie/handbook</a:t>
            </a:r>
          </a:p>
          <a:p>
            <a:endParaRPr lang="en-US" b="0" dirty="0"/>
          </a:p>
          <a:p>
            <a:r>
              <a:rPr lang="en-US" b="0" dirty="0"/>
              <a:t>Details about courses may be found in HEI prospectuses and by consulting HEI websites.</a:t>
            </a:r>
          </a:p>
          <a:p>
            <a:pPr marL="0" indent="0">
              <a:buNone/>
            </a:pPr>
            <a:endParaRPr lang="en-US" b="0" dirty="0"/>
          </a:p>
          <a:p>
            <a:r>
              <a:rPr lang="en-US" b="0" dirty="0"/>
              <a:t>A course search facility is available at </a:t>
            </a:r>
            <a:r>
              <a:rPr lang="en-US" b="0" dirty="0">
                <a:solidFill>
                  <a:srgbClr val="FF0000"/>
                </a:solidFill>
              </a:rPr>
              <a:t>www.cao.ie/courses</a:t>
            </a:r>
          </a:p>
        </p:txBody>
      </p:sp>
      <p:pic>
        <p:nvPicPr>
          <p:cNvPr id="5" name="Content Placeholder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496" y="2221992"/>
            <a:ext cx="4273296" cy="3119018"/>
          </a:xfrm>
          <a:prstGeom prst="rect">
            <a:avLst/>
          </a:prstGeom>
          <a:effectLst>
            <a:outerShdw blurRad="203200" dist="165100" dir="4320000" sx="98000" sy="98000" algn="tl" rotWithShape="0">
              <a:prstClr val="black">
                <a:alpha val="26000"/>
              </a:prstClr>
            </a:outerShdw>
          </a:effectLst>
        </p:spPr>
      </p:pic>
    </p:spTree>
    <p:extLst>
      <p:ext uri="{BB962C8B-B14F-4D97-AF65-F5344CB8AC3E}">
        <p14:creationId xmlns:p14="http://schemas.microsoft.com/office/powerpoint/2010/main" val="297750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8 and Level 7/6 Courses</a:t>
            </a:r>
          </a:p>
        </p:txBody>
      </p:sp>
      <p:sp>
        <p:nvSpPr>
          <p:cNvPr id="3" name="Content Placeholder 2"/>
          <p:cNvSpPr>
            <a:spLocks noGrp="1"/>
          </p:cNvSpPr>
          <p:nvPr>
            <p:ph idx="1"/>
          </p:nvPr>
        </p:nvSpPr>
        <p:spPr>
          <a:xfrm>
            <a:off x="924026" y="1984929"/>
            <a:ext cx="6864703" cy="3813705"/>
          </a:xfrm>
        </p:spPr>
        <p:txBody>
          <a:bodyPr>
            <a:normAutofit/>
          </a:bodyPr>
          <a:lstStyle/>
          <a:p>
            <a:pPr>
              <a:lnSpc>
                <a:spcPct val="100000"/>
              </a:lnSpc>
            </a:pPr>
            <a:r>
              <a:rPr lang="en-GB" b="0" dirty="0"/>
              <a:t>The National Framework of Qualifications (NFQ) is a system of 10 levels which allows the different standards and levels of qualifications to be compared in the Republic of Ireland. </a:t>
            </a:r>
          </a:p>
          <a:p>
            <a:pPr>
              <a:lnSpc>
                <a:spcPct val="100000"/>
              </a:lnSpc>
            </a:pPr>
            <a:r>
              <a:rPr lang="en-GB" b="0" dirty="0"/>
              <a:t>CAO process applications for Levels 6-8 in the Framework: </a:t>
            </a:r>
          </a:p>
          <a:p>
            <a:pPr marL="457200" lvl="1" indent="0">
              <a:lnSpc>
                <a:spcPct val="100000"/>
              </a:lnSpc>
              <a:buNone/>
            </a:pPr>
            <a:r>
              <a:rPr lang="en-GB" b="0" dirty="0"/>
              <a:t>Level 6 courses result in the awarding of a Higher Certificate</a:t>
            </a:r>
          </a:p>
          <a:p>
            <a:pPr marL="457200" lvl="1" indent="0">
              <a:lnSpc>
                <a:spcPct val="100000"/>
              </a:lnSpc>
              <a:buNone/>
            </a:pPr>
            <a:r>
              <a:rPr lang="en-GB" b="0" dirty="0"/>
              <a:t>Level 7 courses result in the awarding of an Ordinary Degree</a:t>
            </a:r>
          </a:p>
          <a:p>
            <a:pPr marL="457200" lvl="1" indent="0">
              <a:lnSpc>
                <a:spcPct val="100000"/>
              </a:lnSpc>
              <a:buNone/>
            </a:pPr>
            <a:r>
              <a:rPr lang="en-GB" b="0" dirty="0"/>
              <a:t>Level 8 courses result in the awarding of an Honours Degree</a:t>
            </a:r>
          </a:p>
          <a:p>
            <a:pPr>
              <a:lnSpc>
                <a:spcPct val="100000"/>
              </a:lnSpc>
            </a:pPr>
            <a:r>
              <a:rPr lang="en-GB" b="0" dirty="0"/>
              <a:t>A diagram of the NFQ is on the website of the Quality and Qualifications Ireland (QQI) www.qqi.ie. </a:t>
            </a:r>
          </a:p>
          <a:p>
            <a:pPr>
              <a:lnSpc>
                <a:spcPct val="100000"/>
              </a:lnSpc>
            </a:pPr>
            <a:r>
              <a:rPr lang="en-GB" b="0" dirty="0"/>
              <a:t>For more information see the CAO Handbook.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728" y="1984929"/>
            <a:ext cx="3918857" cy="2361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285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Applications in 1</a:t>
            </a:r>
          </a:p>
        </p:txBody>
      </p:sp>
      <p:sp>
        <p:nvSpPr>
          <p:cNvPr id="3" name="Content Placeholder 2"/>
          <p:cNvSpPr>
            <a:spLocks noGrp="1"/>
          </p:cNvSpPr>
          <p:nvPr>
            <p:ph idx="1"/>
          </p:nvPr>
        </p:nvSpPr>
        <p:spPr>
          <a:xfrm>
            <a:off x="924026" y="1984929"/>
            <a:ext cx="6864703" cy="3813705"/>
          </a:xfrm>
        </p:spPr>
        <p:txBody>
          <a:bodyPr>
            <a:normAutofit/>
          </a:bodyPr>
          <a:lstStyle/>
          <a:p>
            <a:pPr>
              <a:lnSpc>
                <a:spcPct val="100000"/>
              </a:lnSpc>
            </a:pPr>
            <a:r>
              <a:rPr lang="en-US" b="0" dirty="0"/>
              <a:t>There are two course choice lists (Level 8 and Level 7/6) and applicants may make up to 10 course choices on each list.</a:t>
            </a:r>
          </a:p>
          <a:p>
            <a:pPr>
              <a:lnSpc>
                <a:spcPct val="100000"/>
              </a:lnSpc>
            </a:pPr>
            <a:r>
              <a:rPr lang="en-US" b="0" dirty="0"/>
              <a:t>Your choices on one list do not in any way affect your choices on the other list. They may be considered two separate applications on one form.</a:t>
            </a:r>
          </a:p>
          <a:p>
            <a:pPr>
              <a:lnSpc>
                <a:spcPct val="100000"/>
              </a:lnSpc>
            </a:pPr>
            <a:r>
              <a:rPr lang="en-US" b="0" dirty="0"/>
              <a:t>It is possible to receive an offer on both lists. You may then decide to accept either your Level 7/6 or your Level 8 offer.</a:t>
            </a:r>
          </a:p>
          <a:p>
            <a:pPr>
              <a:lnSpc>
                <a:spcPct val="100000"/>
              </a:lnSpc>
            </a:pPr>
            <a:r>
              <a:rPr lang="en-US" b="0" dirty="0"/>
              <a:t>Alternatively, you might not wish to accept either offer.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728" y="1984929"/>
            <a:ext cx="3918857" cy="2361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8429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349222" y="2726871"/>
            <a:ext cx="3673929" cy="2937565"/>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Important</a:t>
            </a:r>
          </a:p>
        </p:txBody>
      </p:sp>
      <p:sp>
        <p:nvSpPr>
          <p:cNvPr id="3" name="Content Placeholder 2"/>
          <p:cNvSpPr>
            <a:spLocks noGrp="1"/>
          </p:cNvSpPr>
          <p:nvPr>
            <p:ph idx="1"/>
          </p:nvPr>
        </p:nvSpPr>
        <p:spPr/>
        <p:txBody>
          <a:bodyPr/>
          <a:lstStyle/>
          <a:p>
            <a:r>
              <a:rPr lang="en-US" dirty="0"/>
              <a:t>﻿If you learn nothing else from this presentation let it be this...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5816784" y="2917133"/>
            <a:ext cx="1615348" cy="3042796"/>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5778" y="3858897"/>
            <a:ext cx="1567616" cy="1382574"/>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1349222" y="2726871"/>
            <a:ext cx="3366354" cy="2123658"/>
          </a:xfrm>
          <a:prstGeom prst="rect">
            <a:avLst/>
          </a:prstGeom>
          <a:noFill/>
        </p:spPr>
        <p:txBody>
          <a:bodyPr wrap="square" rtlCol="0">
            <a:spAutoFit/>
          </a:bodyPr>
          <a:lstStyle/>
          <a:p>
            <a:r>
              <a:rPr lang="en-US" sz="3300" b="1" dirty="0">
                <a:solidFill>
                  <a:schemeClr val="bg1"/>
                </a:solidFill>
              </a:rPr>
              <a:t>﻿PLACE YOUR COURSES IN GENUINE ORDER OF PREFERENCE!</a:t>
            </a:r>
          </a:p>
        </p:txBody>
      </p:sp>
      <p:sp>
        <p:nvSpPr>
          <p:cNvPr id="8" name="Rectangle 7"/>
          <p:cNvSpPr/>
          <p:nvPr/>
        </p:nvSpPr>
        <p:spPr>
          <a:xfrm>
            <a:off x="9331101" y="2726871"/>
            <a:ext cx="2441214" cy="865415"/>
          </a:xfrm>
          <a:prstGeom prst="rect">
            <a:avLst/>
          </a:prstGeom>
          <a:solidFill>
            <a:srgbClr val="D6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﻿To do otherwise is a grave mistake.</a:t>
            </a:r>
          </a:p>
        </p:txBody>
      </p:sp>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7605697" y="2917133"/>
            <a:ext cx="1827143" cy="3042796"/>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9534578" y="3648083"/>
            <a:ext cx="1742231" cy="2311845"/>
          </a:xfrm>
          <a:prstGeom prst="rect">
            <a:avLst/>
          </a:prstGeom>
        </p:spPr>
      </p:pic>
    </p:spTree>
    <p:extLst>
      <p:ext uri="{BB962C8B-B14F-4D97-AF65-F5344CB8AC3E}">
        <p14:creationId xmlns:p14="http://schemas.microsoft.com/office/powerpoint/2010/main" val="58648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6" presetClass="emph" presetSubtype="0" repeatCount="indefinite" autoRev="1" fill="hold" nodeType="withEffect">
                                  <p:stCondLst>
                                    <p:cond delay="0"/>
                                  </p:stCondLst>
                                  <p:childTnLst>
                                    <p:animScale>
                                      <p:cBhvr>
                                        <p:cTn id="21" dur="500" fill="hold"/>
                                        <p:tgtEl>
                                          <p:spTgt spid="5"/>
                                        </p:tgtEl>
                                      </p:cBhvr>
                                      <p:by x="110000" y="110000"/>
                                    </p:animScale>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 of Preference</a:t>
            </a:r>
          </a:p>
        </p:txBody>
      </p:sp>
      <p:sp>
        <p:nvSpPr>
          <p:cNvPr id="3" name="Content Placeholder 2"/>
          <p:cNvSpPr>
            <a:spLocks noGrp="1"/>
          </p:cNvSpPr>
          <p:nvPr>
            <p:ph idx="1"/>
          </p:nvPr>
        </p:nvSpPr>
        <p:spPr/>
        <p:txBody>
          <a:bodyPr/>
          <a:lstStyle/>
          <a:p>
            <a:r>
              <a:rPr lang="en-GB" b="0" dirty="0"/>
              <a:t>It is most important that applicants state their course choices in order of genuine preference and/or career plans.</a:t>
            </a:r>
          </a:p>
          <a:p>
            <a:r>
              <a:rPr lang="en-GB" b="0" dirty="0"/>
              <a:t>It is a mistake to base course choices only on your present expectations of examination performance or the points level of previous years.</a:t>
            </a:r>
          </a:p>
          <a:p>
            <a:r>
              <a:rPr lang="en-GB" b="0" dirty="0"/>
              <a:t>If you are not successful in your first choice this will have no effect on your chances of obtaining a place in one of your lower preferences.</a:t>
            </a:r>
          </a:p>
          <a:p>
            <a:r>
              <a:rPr lang="en-GB" b="0" dirty="0"/>
              <a:t>Having received an offer in any round, you may get a higher preference offer in a later round. You will never be offered a lower preference in a later round. </a:t>
            </a:r>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108350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﻿Restrictions</a:t>
            </a:r>
          </a:p>
        </p:txBody>
      </p:sp>
      <p:sp>
        <p:nvSpPr>
          <p:cNvPr id="3" name="Content Placeholder 2"/>
          <p:cNvSpPr>
            <a:spLocks noGrp="1"/>
          </p:cNvSpPr>
          <p:nvPr>
            <p:ph idx="1"/>
          </p:nvPr>
        </p:nvSpPr>
        <p:spPr/>
        <p:txBody>
          <a:bodyPr/>
          <a:lstStyle/>
          <a:p>
            <a:r>
              <a:rPr lang="en-GB" b="0" dirty="0"/>
              <a:t>Certain courses are ‘Restricted Courses’. They have early assessment procedures which may start as early as February.</a:t>
            </a:r>
          </a:p>
          <a:p>
            <a:r>
              <a:rPr lang="en-GB" b="0" dirty="0"/>
              <a:t>This includes courses such as Music, Art and Drama which may require interviews, assessments or presentation of a portfolio as part of the application process.</a:t>
            </a:r>
          </a:p>
          <a:p>
            <a:r>
              <a:rPr lang="en-GB" b="0" dirty="0"/>
              <a:t>Restricted courses are clearly marked in the relevant prospectus and on the CAO Handbook (by the words 'Restricted').</a:t>
            </a:r>
          </a:p>
          <a:p>
            <a:r>
              <a:rPr lang="en-GB" b="0" dirty="0"/>
              <a:t>An application for a Restricted Course will not be considered unless:</a:t>
            </a:r>
          </a:p>
          <a:p>
            <a:r>
              <a:rPr lang="en-GB" b="0" dirty="0"/>
              <a:t>a) it has been included among original course choices by 1 February b) it has been added to an existing application not later than the final date for correction of errors or omissions (1 March).</a:t>
            </a:r>
          </a:p>
          <a:p>
            <a:r>
              <a:rPr lang="en-GB" b="0" dirty="0"/>
              <a:t>Please see the ‘Restrictions’ section of the CAO Handbook for further information.</a:t>
            </a:r>
          </a:p>
          <a:p>
            <a:endParaRPr lang="en-GB" dirty="0"/>
          </a:p>
          <a:p>
            <a:endParaRPr lang="en-GB" dirty="0"/>
          </a:p>
        </p:txBody>
      </p:sp>
    </p:spTree>
    <p:extLst>
      <p:ext uri="{BB962C8B-B14F-4D97-AF65-F5344CB8AC3E}">
        <p14:creationId xmlns:p14="http://schemas.microsoft.com/office/powerpoint/2010/main" val="330098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Mind Facility</a:t>
            </a:r>
          </a:p>
        </p:txBody>
      </p:sp>
      <p:sp>
        <p:nvSpPr>
          <p:cNvPr id="4" name="Rectangle 3">
            <a:extLst>
              <a:ext uri="{C183D7F6-B498-43B3-948B-1728B52AA6E4}">
                <adec:decorative xmlns:adec="http://schemas.microsoft.com/office/drawing/2017/decorative" val="1"/>
              </a:ext>
            </a:extLst>
          </p:cNvPr>
          <p:cNvSpPr/>
          <p:nvPr/>
        </p:nvSpPr>
        <p:spPr>
          <a:xfrm>
            <a:off x="4602267" y="4046163"/>
            <a:ext cx="7053943" cy="1110343"/>
          </a:xfrm>
          <a:prstGeom prst="rect">
            <a:avLst/>
          </a:prstGeom>
          <a:solidFill>
            <a:srgbClr val="5FC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576" y="2157446"/>
            <a:ext cx="4855464" cy="3636264"/>
          </a:xfrm>
          <a:prstGeom prst="rect">
            <a:avLst/>
          </a:prstGeom>
        </p:spPr>
      </p:pic>
      <p:sp>
        <p:nvSpPr>
          <p:cNvPr id="3" name="Content Placeholder 2"/>
          <p:cNvSpPr>
            <a:spLocks noGrp="1"/>
          </p:cNvSpPr>
          <p:nvPr>
            <p:ph idx="1"/>
          </p:nvPr>
        </p:nvSpPr>
        <p:spPr>
          <a:xfrm>
            <a:off x="6328668" y="2400256"/>
            <a:ext cx="4865914" cy="2978957"/>
          </a:xfrm>
        </p:spPr>
        <p:txBody>
          <a:bodyPr/>
          <a:lstStyle/>
          <a:p>
            <a:pPr marL="0" indent="0">
              <a:lnSpc>
                <a:spcPct val="100000"/>
              </a:lnSpc>
              <a:buNone/>
            </a:pPr>
            <a:r>
              <a:rPr lang="en-US" dirty="0"/>
              <a:t>﻿</a:t>
            </a:r>
            <a:r>
              <a:rPr lang="en-US" b="0" dirty="0"/>
              <a:t>You may use this facility to change the order of your course choices and/or to introduce new courses, subject to the restrictions detailed in the handbook. </a:t>
            </a:r>
          </a:p>
        </p:txBody>
      </p:sp>
      <p:sp>
        <p:nvSpPr>
          <p:cNvPr id="7" name="Content Placeholder 2"/>
          <p:cNvSpPr txBox="1">
            <a:spLocks/>
          </p:cNvSpPr>
          <p:nvPr/>
        </p:nvSpPr>
        <p:spPr>
          <a:xfrm>
            <a:off x="5977054" y="4167248"/>
            <a:ext cx="5376746" cy="1274407"/>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Font typeface="Arial" charset="0"/>
              <a:buNone/>
            </a:pPr>
            <a:r>
              <a:rPr lang="en-US" sz="2500" dirty="0"/>
              <a:t>The Change of Mind opens in early </a:t>
            </a:r>
            <a:r>
              <a:rPr lang="en-US" sz="2500" dirty="0">
                <a:solidFill>
                  <a:schemeClr val="bg1"/>
                </a:solidFill>
              </a:rPr>
              <a:t>May </a:t>
            </a:r>
            <a:r>
              <a:rPr lang="en-US" sz="2500" dirty="0"/>
              <a:t>and </a:t>
            </a:r>
            <a:r>
              <a:rPr lang="en-US" sz="2500" dirty="0">
                <a:solidFill>
                  <a:schemeClr val="bg1"/>
                </a:solidFill>
              </a:rPr>
              <a:t>closes</a:t>
            </a:r>
            <a:r>
              <a:rPr lang="en-US" sz="2500" dirty="0"/>
              <a:t> on </a:t>
            </a:r>
            <a:r>
              <a:rPr lang="en-US" sz="2500" dirty="0">
                <a:solidFill>
                  <a:schemeClr val="bg1"/>
                </a:solidFill>
              </a:rPr>
              <a:t>1 July at 5pm.</a:t>
            </a:r>
          </a:p>
        </p:txBody>
      </p:sp>
    </p:spTree>
    <p:extLst>
      <p:ext uri="{BB962C8B-B14F-4D97-AF65-F5344CB8AC3E}">
        <p14:creationId xmlns:p14="http://schemas.microsoft.com/office/powerpoint/2010/main" val="57021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51215" r="70207"/>
          <a:stretch/>
        </p:blipFill>
        <p:spPr>
          <a:xfrm>
            <a:off x="7159084" y="2797611"/>
            <a:ext cx="4837160" cy="3703026"/>
          </a:xfrm>
          <a:prstGeom prst="rect">
            <a:avLst/>
          </a:prstGeom>
        </p:spPr>
      </p:pic>
      <p:sp>
        <p:nvSpPr>
          <p:cNvPr id="2" name="Title 1"/>
          <p:cNvSpPr>
            <a:spLocks noGrp="1"/>
          </p:cNvSpPr>
          <p:nvPr>
            <p:ph type="title"/>
          </p:nvPr>
        </p:nvSpPr>
        <p:spPr/>
        <p:txBody>
          <a:bodyPr/>
          <a:lstStyle/>
          <a:p>
            <a:r>
              <a:rPr lang="en-US" dirty="0"/>
              <a:t>﻿Purpose of the CAO</a:t>
            </a:r>
          </a:p>
        </p:txBody>
      </p:sp>
      <p:sp>
        <p:nvSpPr>
          <p:cNvPr id="3" name="Content Placeholder 2"/>
          <p:cNvSpPr>
            <a:spLocks noGrp="1"/>
          </p:cNvSpPr>
          <p:nvPr>
            <p:ph idx="1"/>
          </p:nvPr>
        </p:nvSpPr>
        <p:spPr>
          <a:xfrm>
            <a:off x="924026" y="1984929"/>
            <a:ext cx="6491535" cy="4032729"/>
          </a:xfrm>
        </p:spPr>
        <p:txBody>
          <a:bodyPr/>
          <a:lstStyle/>
          <a:p>
            <a:pPr>
              <a:lnSpc>
                <a:spcPct val="100000"/>
              </a:lnSpc>
            </a:pPr>
            <a:r>
              <a:rPr lang="en-US" b="0" dirty="0"/>
              <a:t>﻿CAO processes applications to undergraduate courses </a:t>
            </a:r>
            <a:br>
              <a:rPr lang="en-US" b="0" dirty="0"/>
            </a:br>
            <a:r>
              <a:rPr lang="en-US" b="0" dirty="0"/>
              <a:t>in Higher Education Institutions (HEIs).</a:t>
            </a:r>
          </a:p>
          <a:p>
            <a:pPr>
              <a:lnSpc>
                <a:spcPct val="100000"/>
              </a:lnSpc>
            </a:pPr>
            <a:endParaRPr lang="en-US" b="0" dirty="0"/>
          </a:p>
          <a:p>
            <a:pPr>
              <a:lnSpc>
                <a:spcPct val="100000"/>
              </a:lnSpc>
            </a:pPr>
            <a:r>
              <a:rPr lang="en-US" b="0" dirty="0"/>
              <a:t>Offers are issued and acceptances are recorded by CAO.</a:t>
            </a:r>
          </a:p>
          <a:p>
            <a:pPr>
              <a:lnSpc>
                <a:spcPct val="100000"/>
              </a:lnSpc>
            </a:pPr>
            <a:endParaRPr lang="en-US" b="0" dirty="0"/>
          </a:p>
          <a:p>
            <a:pPr>
              <a:lnSpc>
                <a:spcPct val="100000"/>
              </a:lnSpc>
            </a:pPr>
            <a:r>
              <a:rPr lang="en-US" b="0" dirty="0"/>
              <a:t>Assessment of applications and decisions on </a:t>
            </a:r>
            <a:br>
              <a:rPr lang="en-US" b="0" dirty="0"/>
            </a:br>
            <a:r>
              <a:rPr lang="en-US" b="0" dirty="0"/>
              <a:t>admissions are made by HEI Admissions Officers.</a:t>
            </a:r>
          </a:p>
        </p:txBody>
      </p:sp>
    </p:spTree>
    <p:extLst>
      <p:ext uri="{BB962C8B-B14F-4D97-AF65-F5344CB8AC3E}">
        <p14:creationId xmlns:p14="http://schemas.microsoft.com/office/powerpoint/2010/main" val="41793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and Confirm E-mail</a:t>
            </a:r>
          </a:p>
        </p:txBody>
      </p:sp>
      <p:sp>
        <p:nvSpPr>
          <p:cNvPr id="4" name="Content Placeholder 2"/>
          <p:cNvSpPr txBox="1">
            <a:spLocks/>
          </p:cNvSpPr>
          <p:nvPr/>
        </p:nvSpPr>
        <p:spPr>
          <a:xfrm>
            <a:off x="4067882" y="1657942"/>
            <a:ext cx="7217227" cy="4032729"/>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charset="0"/>
              <a:buNone/>
            </a:pPr>
            <a:r>
              <a:rPr lang="en-US" dirty="0"/>
              <a:t>﻿</a:t>
            </a:r>
            <a:r>
              <a:rPr lang="en-US" b="0" dirty="0"/>
              <a:t>Before the end of May, all applicants will be sent a Check and Confirm email to enable you to verify that all information has been recorded completely and correctly. Check the following carefully, and if there is any error or omission, update your account without delay.</a:t>
            </a:r>
            <a:endParaRPr lang="en-US" b="0" dirty="0">
              <a:solidFill>
                <a:srgbClr val="DF4B37"/>
              </a:solidFill>
            </a:endParaRPr>
          </a:p>
        </p:txBody>
      </p:sp>
      <p:sp>
        <p:nvSpPr>
          <p:cNvPr id="3" name="Content Placeholder 2"/>
          <p:cNvSpPr>
            <a:spLocks noGrp="1"/>
          </p:cNvSpPr>
          <p:nvPr>
            <p:ph idx="1"/>
          </p:nvPr>
        </p:nvSpPr>
        <p:spPr>
          <a:xfrm>
            <a:off x="4157689" y="3239858"/>
            <a:ext cx="7037611" cy="1853509"/>
          </a:xfrm>
        </p:spPr>
        <p:txBody>
          <a:bodyPr>
            <a:noAutofit/>
          </a:bodyPr>
          <a:lstStyle/>
          <a:p>
            <a:pPr marL="0" indent="0">
              <a:buNone/>
            </a:pPr>
            <a:r>
              <a:rPr lang="en-US" sz="2300" dirty="0">
                <a:solidFill>
                  <a:srgbClr val="DF4B37"/>
                </a:solidFill>
              </a:rPr>
              <a:t>Are all the courses shown and in the correct order?</a:t>
            </a:r>
          </a:p>
          <a:p>
            <a:pPr marL="0" indent="0">
              <a:buNone/>
            </a:pPr>
            <a:r>
              <a:rPr lang="en-US" sz="2300" dirty="0">
                <a:solidFill>
                  <a:srgbClr val="DF4B37"/>
                </a:solidFill>
              </a:rPr>
              <a:t>Are all the codes correct?</a:t>
            </a:r>
          </a:p>
          <a:p>
            <a:pPr marL="0" indent="0">
              <a:buNone/>
            </a:pPr>
            <a:r>
              <a:rPr lang="en-US" sz="2300" dirty="0">
                <a:solidFill>
                  <a:srgbClr val="DF4B37"/>
                </a:solidFill>
              </a:rPr>
              <a:t>Are the exam numbers and years correct?</a:t>
            </a:r>
          </a:p>
          <a:p>
            <a:pPr marL="0" indent="0">
              <a:buNone/>
            </a:pPr>
            <a:r>
              <a:rPr lang="en-US" sz="2300" dirty="0">
                <a:solidFill>
                  <a:srgbClr val="DF4B37"/>
                </a:solidFill>
              </a:rPr>
              <a:t>Are all exams mentioned?</a:t>
            </a:r>
          </a:p>
          <a:p>
            <a:pPr marL="0" indent="0">
              <a:buNone/>
            </a:pPr>
            <a:r>
              <a:rPr lang="en-US" sz="2300" dirty="0">
                <a:solidFill>
                  <a:srgbClr val="DF4B37"/>
                </a:solidFill>
              </a:rPr>
              <a:t>Are all exemptions listed?</a:t>
            </a:r>
          </a:p>
        </p:txBody>
      </p:sp>
      <p:sp>
        <p:nvSpPr>
          <p:cNvPr id="6" name="Rectangle 5">
            <a:extLst>
              <a:ext uri="{C183D7F6-B498-43B3-948B-1728B52AA6E4}">
                <adec:decorative xmlns:adec="http://schemas.microsoft.com/office/drawing/2017/decorative" val="1"/>
              </a:ext>
            </a:extLst>
          </p:cNvPr>
          <p:cNvSpPr/>
          <p:nvPr/>
        </p:nvSpPr>
        <p:spPr>
          <a:xfrm>
            <a:off x="847024" y="2039921"/>
            <a:ext cx="2875890" cy="4253384"/>
          </a:xfrm>
          <a:prstGeom prst="rect">
            <a:avLst/>
          </a:prstGeom>
          <a:solidFill>
            <a:srgbClr val="5FC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a:extLst>
              <a:ext uri="{C183D7F6-B498-43B3-948B-1728B52AA6E4}">
                <adec:decorative xmlns:adec="http://schemas.microsoft.com/office/drawing/2017/decorative" val="1"/>
              </a:ext>
            </a:extLst>
          </p:cNvPr>
          <p:cNvSpPr txBox="1">
            <a:spLocks/>
          </p:cNvSpPr>
          <p:nvPr/>
        </p:nvSpPr>
        <p:spPr>
          <a:xfrm>
            <a:off x="1191992" y="2243936"/>
            <a:ext cx="3306531" cy="1772886"/>
          </a:xfrm>
          <a:prstGeom prst="rect">
            <a:avLst/>
          </a:prstGeom>
        </p:spPr>
        <p:txBody>
          <a:bodyPr vert="horz" lIns="36000" tIns="45720" rIns="91440" bIns="45720" rtlCol="0" anchor="t" anchorCtr="0">
            <a:no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60000"/>
              </a:lnSpc>
              <a:buNone/>
            </a:pPr>
            <a:r>
              <a:rPr lang="en-US" sz="3000" dirty="0">
                <a:solidFill>
                  <a:srgbClr val="DF4B37"/>
                </a:solidFill>
              </a:rPr>
              <a:t>﻿</a:t>
            </a:r>
            <a:r>
              <a:rPr lang="en-US" sz="3000" dirty="0"/>
              <a:t>If you do not </a:t>
            </a:r>
          </a:p>
          <a:p>
            <a:pPr marL="0" indent="0">
              <a:lnSpc>
                <a:spcPct val="60000"/>
              </a:lnSpc>
              <a:buNone/>
            </a:pPr>
            <a:r>
              <a:rPr lang="en-US" sz="3000" dirty="0"/>
              <a:t>receive a </a:t>
            </a:r>
          </a:p>
          <a:p>
            <a:pPr marL="0" indent="0">
              <a:lnSpc>
                <a:spcPct val="60000"/>
              </a:lnSpc>
              <a:buNone/>
            </a:pPr>
            <a:r>
              <a:rPr lang="en-US" sz="3000" dirty="0"/>
              <a:t>Check and </a:t>
            </a:r>
          </a:p>
          <a:p>
            <a:pPr marL="0" indent="0">
              <a:lnSpc>
                <a:spcPct val="60000"/>
              </a:lnSpc>
              <a:buNone/>
            </a:pPr>
            <a:r>
              <a:rPr lang="en-US" sz="3000" dirty="0"/>
              <a:t>Confirm email by</a:t>
            </a:r>
            <a:endParaRPr lang="en-US" sz="3000" dirty="0">
              <a:solidFill>
                <a:srgbClr val="DF4B37"/>
              </a:solidFill>
            </a:endParaRPr>
          </a:p>
        </p:txBody>
      </p:sp>
      <p:sp>
        <p:nvSpPr>
          <p:cNvPr id="7" name="Content Placeholder 2">
            <a:extLst>
              <a:ext uri="{C183D7F6-B498-43B3-948B-1728B52AA6E4}">
                <adec:decorative xmlns:adec="http://schemas.microsoft.com/office/drawing/2017/decorative" val="1"/>
              </a:ext>
            </a:extLst>
          </p:cNvPr>
          <p:cNvSpPr txBox="1">
            <a:spLocks/>
          </p:cNvSpPr>
          <p:nvPr/>
        </p:nvSpPr>
        <p:spPr>
          <a:xfrm>
            <a:off x="1191992" y="5299384"/>
            <a:ext cx="3306531" cy="943156"/>
          </a:xfrm>
          <a:prstGeom prst="rect">
            <a:avLst/>
          </a:prstGeom>
        </p:spPr>
        <p:txBody>
          <a:bodyPr vert="horz" lIns="36000" tIns="45720" rIns="91440" bIns="45720" rtlCol="0" anchor="t" anchorCtr="0">
            <a:no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000" dirty="0"/>
              <a:t>contact </a:t>
            </a:r>
            <a:r>
              <a:rPr lang="en-US" sz="3000" dirty="0">
                <a:solidFill>
                  <a:srgbClr val="DF4B37"/>
                </a:solidFill>
              </a:rPr>
              <a:t>CAO immediately</a:t>
            </a:r>
            <a:r>
              <a:rPr lang="en-US" sz="2200" dirty="0">
                <a:solidFill>
                  <a:srgbClr val="DF4B37"/>
                </a:solidFill>
              </a:rPr>
              <a:t>.</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113" y="3798277"/>
            <a:ext cx="1624144" cy="1440817"/>
          </a:xfrm>
          <a:prstGeom prst="rect">
            <a:avLst/>
          </a:prstGeom>
        </p:spPr>
      </p:pic>
    </p:spTree>
    <p:extLst>
      <p:ext uri="{BB962C8B-B14F-4D97-AF65-F5344CB8AC3E}">
        <p14:creationId xmlns:p14="http://schemas.microsoft.com/office/powerpoint/2010/main" val="138664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the results are released</a:t>
            </a:r>
          </a:p>
        </p:txBody>
      </p:sp>
      <p:sp>
        <p:nvSpPr>
          <p:cNvPr id="3" name="Content Placeholder 2"/>
          <p:cNvSpPr>
            <a:spLocks noGrp="1"/>
          </p:cNvSpPr>
          <p:nvPr>
            <p:ph idx="1"/>
          </p:nvPr>
        </p:nvSpPr>
        <p:spPr>
          <a:xfrm>
            <a:off x="5845629" y="2058081"/>
            <a:ext cx="5508171" cy="4032729"/>
          </a:xfrm>
        </p:spPr>
        <p:txBody>
          <a:bodyPr>
            <a:normAutofit lnSpcReduction="10000"/>
          </a:bodyPr>
          <a:lstStyle/>
          <a:p>
            <a:r>
              <a:rPr lang="en-US" dirty="0"/>
              <a:t>﻿</a:t>
            </a:r>
            <a:r>
              <a:rPr lang="en-US" b="0" dirty="0"/>
              <a:t>In the days following the release of the A Level results CAO will email all GCE/GCSE applicants.</a:t>
            </a:r>
          </a:p>
          <a:p>
            <a:r>
              <a:rPr lang="en-US" b="0" dirty="0"/>
              <a:t>Applicants must read this email carefully and inform CAO immediately if any details are incorrect or missing.</a:t>
            </a:r>
          </a:p>
          <a:p>
            <a:r>
              <a:rPr lang="en-US" b="0" dirty="0"/>
              <a:t>Applicants must supply (by upload or post) </a:t>
            </a:r>
            <a:r>
              <a:rPr lang="en-GB" b="0" dirty="0"/>
              <a:t>a copy of any missing results </a:t>
            </a:r>
            <a:r>
              <a:rPr lang="en-US" b="0" dirty="0"/>
              <a:t>as soon as possible. For more information on submitting documents go to </a:t>
            </a:r>
            <a:r>
              <a:rPr lang="en-US" b="0" dirty="0">
                <a:hlinkClick r:id="rId2"/>
              </a:rPr>
              <a:t>www.cao.ie/upload</a:t>
            </a:r>
            <a:r>
              <a:rPr lang="en-US" b="0" dirty="0"/>
              <a:t> or www.cao.ie/post </a:t>
            </a:r>
          </a:p>
          <a:p>
            <a:r>
              <a:rPr lang="en-GB" b="0" dirty="0"/>
              <a:t>Documents must be produced by the exam board i.e. they must show the exam board logo, and show the sitting, level, subject and grade awarded.</a:t>
            </a:r>
            <a:endParaRPr lang="en-US" b="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23" y="2256461"/>
            <a:ext cx="4526108" cy="32136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1273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﻿Offer Notifications</a:t>
            </a:r>
          </a:p>
        </p:txBody>
      </p:sp>
      <p:sp>
        <p:nvSpPr>
          <p:cNvPr id="3" name="Content Placeholder 2"/>
          <p:cNvSpPr>
            <a:spLocks noGrp="1"/>
          </p:cNvSpPr>
          <p:nvPr>
            <p:ph idx="1"/>
          </p:nvPr>
        </p:nvSpPr>
        <p:spPr>
          <a:xfrm>
            <a:off x="5403591" y="2858033"/>
            <a:ext cx="6438900" cy="2755368"/>
          </a:xfrm>
        </p:spPr>
        <p:txBody>
          <a:bodyPr/>
          <a:lstStyle/>
          <a:p>
            <a:r>
              <a:rPr lang="en-US" b="0" dirty="0"/>
              <a:t>﻿If you are entitled to an offer, you will be sent an e-mail and SMS text message if you have selected this option.</a:t>
            </a:r>
          </a:p>
          <a:p>
            <a:r>
              <a:rPr lang="en-US" b="0" dirty="0"/>
              <a:t>You should check that all the details on the offer notification are correct and that there are no omissions.</a:t>
            </a:r>
          </a:p>
          <a:p>
            <a:r>
              <a:rPr lang="en-US" b="0" dirty="0"/>
              <a:t>Offers will also be available on the CAO website.</a:t>
            </a:r>
          </a:p>
          <a:p>
            <a:r>
              <a:rPr lang="en-US" b="0" dirty="0"/>
              <a:t>You may check for and accept offers on the website. </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751" y="2115561"/>
            <a:ext cx="4678392" cy="3661720"/>
          </a:xfrm>
          <a:prstGeom prst="rect">
            <a:avLst/>
          </a:prstGeom>
          <a:effectLst>
            <a:outerShdw blurRad="215900" dist="139700" dir="2700000" algn="tl" rotWithShape="0">
              <a:prstClr val="black">
                <a:alpha val="16000"/>
              </a:prstClr>
            </a:outerShdw>
          </a:effectLst>
        </p:spPr>
      </p:pic>
    </p:spTree>
    <p:extLst>
      <p:ext uri="{BB962C8B-B14F-4D97-AF65-F5344CB8AC3E}">
        <p14:creationId xmlns:p14="http://schemas.microsoft.com/office/powerpoint/2010/main" val="202859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6722" t="-763" r="33343" b="40117"/>
          <a:stretch/>
        </p:blipFill>
        <p:spPr>
          <a:xfrm>
            <a:off x="1624692" y="1837454"/>
            <a:ext cx="2971801" cy="2595262"/>
          </a:xfrm>
          <a:prstGeom prst="rect">
            <a:avLst/>
          </a:prstGeom>
        </p:spPr>
      </p:pic>
      <p:sp>
        <p:nvSpPr>
          <p:cNvPr id="2" name="Title 1"/>
          <p:cNvSpPr>
            <a:spLocks noGrp="1"/>
          </p:cNvSpPr>
          <p:nvPr>
            <p:ph type="title"/>
          </p:nvPr>
        </p:nvSpPr>
        <p:spPr/>
        <p:txBody>
          <a:bodyPr/>
          <a:lstStyle/>
          <a:p>
            <a:r>
              <a:rPr lang="en-US" dirty="0"/>
              <a:t>﻿Accepting an Offer</a:t>
            </a:r>
          </a:p>
        </p:txBody>
      </p:sp>
      <p:sp>
        <p:nvSpPr>
          <p:cNvPr id="3" name="Content Placeholder 2"/>
          <p:cNvSpPr>
            <a:spLocks noGrp="1"/>
          </p:cNvSpPr>
          <p:nvPr>
            <p:ph idx="1"/>
          </p:nvPr>
        </p:nvSpPr>
        <p:spPr>
          <a:xfrm>
            <a:off x="5372100" y="2574591"/>
            <a:ext cx="6275614" cy="2960795"/>
          </a:xfrm>
        </p:spPr>
        <p:txBody>
          <a:bodyPr/>
          <a:lstStyle/>
          <a:p>
            <a:pPr marL="0" indent="0">
              <a:lnSpc>
                <a:spcPct val="100000"/>
              </a:lnSpc>
              <a:buNone/>
            </a:pPr>
            <a:r>
              <a:rPr lang="en-US" dirty="0">
                <a:solidFill>
                  <a:srgbClr val="DF4B37"/>
                </a:solidFill>
              </a:rPr>
              <a:t>﻿There can be no delays at the offer/acceptance stage.</a:t>
            </a:r>
          </a:p>
          <a:p>
            <a:pPr>
              <a:lnSpc>
                <a:spcPct val="100000"/>
              </a:lnSpc>
            </a:pPr>
            <a:r>
              <a:rPr lang="en-US" b="0" dirty="0"/>
              <a:t>Any offer not accepted by the closing date for receipt of acceptance of offers in CAO will be offered to another applicant in the next round of offers.</a:t>
            </a:r>
          </a:p>
          <a:p>
            <a:pPr>
              <a:lnSpc>
                <a:spcPct val="100000"/>
              </a:lnSpc>
            </a:pPr>
            <a:r>
              <a:rPr lang="en-US" b="0" dirty="0"/>
              <a:t>You will receive an e-mail acknowledging your acceptance if you accept online.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21156" r="70924"/>
          <a:stretch/>
        </p:blipFill>
        <p:spPr>
          <a:xfrm>
            <a:off x="507546" y="3135085"/>
            <a:ext cx="2886529" cy="3374063"/>
          </a:xfrm>
          <a:prstGeom prst="rect">
            <a:avLst/>
          </a:prstGeom>
          <a:effectLst>
            <a:outerShdw blurRad="50800" dist="38100" dir="2700000" algn="tl" rotWithShape="0">
              <a:prstClr val="black">
                <a:alpha val="40000"/>
              </a:prstClr>
            </a:outerShdw>
          </a:effectLst>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76011" t="30283"/>
          <a:stretch/>
        </p:blipFill>
        <p:spPr>
          <a:xfrm>
            <a:off x="2602823" y="3246172"/>
            <a:ext cx="2381473" cy="2983483"/>
          </a:xfrm>
          <a:prstGeom prst="rect">
            <a:avLst/>
          </a:prstGeom>
        </p:spPr>
      </p:pic>
    </p:spTree>
    <p:extLst>
      <p:ext uri="{BB962C8B-B14F-4D97-AF65-F5344CB8AC3E}">
        <p14:creationId xmlns:p14="http://schemas.microsoft.com/office/powerpoint/2010/main" val="210490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the Allocation Process works</a:t>
            </a:r>
          </a:p>
        </p:txBody>
      </p:sp>
      <p:sp>
        <p:nvSpPr>
          <p:cNvPr id="3" name="Content Placeholder 2"/>
          <p:cNvSpPr>
            <a:spLocks noGrp="1"/>
          </p:cNvSpPr>
          <p:nvPr>
            <p:ph idx="1"/>
          </p:nvPr>
        </p:nvSpPr>
        <p:spPr>
          <a:xfrm>
            <a:off x="6809014" y="2589085"/>
            <a:ext cx="4985657" cy="3076929"/>
          </a:xfrm>
        </p:spPr>
        <p:txBody>
          <a:bodyPr/>
          <a:lstStyle/>
          <a:p>
            <a:r>
              <a:rPr lang="en-US" dirty="0"/>
              <a:t>﻿</a:t>
            </a:r>
            <a:r>
              <a:rPr lang="en-US" b="0" dirty="0"/>
              <a:t>We will look just at Level 8 courses, but exactly the same process will take place with Level 7/6 courses, and at the same time.</a:t>
            </a:r>
          </a:p>
          <a:p>
            <a:r>
              <a:rPr lang="en-US" b="0" dirty="0"/>
              <a:t>The importance of you, the applicant, placing courses in genuine order of preference will become apparent in the following pages.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847023" y="2452348"/>
            <a:ext cx="1615348" cy="3042796"/>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2668594" y="2452348"/>
            <a:ext cx="1827143" cy="3042796"/>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4564817" y="3183298"/>
            <a:ext cx="1742231" cy="2311845"/>
          </a:xfrm>
          <a:prstGeom prst="rect">
            <a:avLst/>
          </a:prstGeom>
        </p:spPr>
      </p:pic>
    </p:spTree>
    <p:extLst>
      <p:ext uri="{BB962C8B-B14F-4D97-AF65-F5344CB8AC3E}">
        <p14:creationId xmlns:p14="http://schemas.microsoft.com/office/powerpoint/2010/main" val="130308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Entry Requirements</a:t>
            </a:r>
          </a:p>
        </p:txBody>
      </p:sp>
      <p:sp>
        <p:nvSpPr>
          <p:cNvPr id="3" name="Content Placeholder 2"/>
          <p:cNvSpPr>
            <a:spLocks noGrp="1"/>
          </p:cNvSpPr>
          <p:nvPr>
            <p:ph idx="1"/>
          </p:nvPr>
        </p:nvSpPr>
        <p:spPr>
          <a:xfrm>
            <a:off x="5867400" y="2528524"/>
            <a:ext cx="5486400" cy="4032729"/>
          </a:xfrm>
        </p:spPr>
        <p:txBody>
          <a:bodyPr/>
          <a:lstStyle/>
          <a:p>
            <a:r>
              <a:rPr lang="en-US" dirty="0"/>
              <a:t>﻿</a:t>
            </a:r>
            <a:r>
              <a:rPr lang="en-US" b="0" dirty="0"/>
              <a:t>When examination results are released in August they are entered into the CAO computer. </a:t>
            </a:r>
          </a:p>
          <a:p>
            <a:r>
              <a:rPr lang="en-US" b="0" dirty="0"/>
              <a:t>The computer checks each applicant’s results.</a:t>
            </a:r>
          </a:p>
        </p:txBody>
      </p:sp>
      <p:sp>
        <p:nvSpPr>
          <p:cNvPr id="5" name="Rectangle 4">
            <a:extLst>
              <a:ext uri="{C183D7F6-B498-43B3-948B-1728B52AA6E4}">
                <adec:decorative xmlns:adec="http://schemas.microsoft.com/office/drawing/2017/decorative" val="1"/>
              </a:ext>
            </a:extLst>
          </p:cNvPr>
          <p:cNvSpPr/>
          <p:nvPr/>
        </p:nvSpPr>
        <p:spPr>
          <a:xfrm>
            <a:off x="473530" y="4180115"/>
            <a:ext cx="11217728" cy="1837544"/>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625194" y="4329610"/>
            <a:ext cx="6308271" cy="1107996"/>
          </a:xfrm>
          <a:prstGeom prst="rect">
            <a:avLst/>
          </a:prstGeom>
        </p:spPr>
        <p:txBody>
          <a:bodyPr wrap="square">
            <a:spAutoFit/>
          </a:bodyPr>
          <a:lstStyle/>
          <a:p>
            <a:r>
              <a:rPr lang="en-US" sz="2200" b="1" dirty="0">
                <a:solidFill>
                  <a:schemeClr val="bg1"/>
                </a:solidFill>
              </a:rPr>
              <a:t>﻿For each course the applicant has applied for, </a:t>
            </a:r>
            <a:br>
              <a:rPr lang="en-US" sz="2200" b="1" dirty="0">
                <a:solidFill>
                  <a:schemeClr val="bg1"/>
                </a:solidFill>
              </a:rPr>
            </a:br>
            <a:r>
              <a:rPr lang="en-US" sz="2200" b="1" dirty="0">
                <a:solidFill>
                  <a:schemeClr val="bg1"/>
                </a:solidFill>
              </a:rPr>
              <a:t>the computer first determines if the applicant has the minimum entry requirements for the course.</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210" y="2075269"/>
            <a:ext cx="4824984" cy="3611880"/>
          </a:xfrm>
          <a:prstGeom prst="rect">
            <a:avLst/>
          </a:prstGeom>
        </p:spPr>
      </p:pic>
    </p:spTree>
    <p:extLst>
      <p:ext uri="{BB962C8B-B14F-4D97-AF65-F5344CB8AC3E}">
        <p14:creationId xmlns:p14="http://schemas.microsoft.com/office/powerpoint/2010/main" val="140751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 of Merit List</a:t>
            </a:r>
          </a:p>
        </p:txBody>
      </p:sp>
      <p:sp>
        <p:nvSpPr>
          <p:cNvPr id="4" name="Rectangle 3">
            <a:extLst>
              <a:ext uri="{C183D7F6-B498-43B3-948B-1728B52AA6E4}">
                <adec:decorative xmlns:adec="http://schemas.microsoft.com/office/drawing/2017/decorative" val="1"/>
              </a:ext>
            </a:extLst>
          </p:cNvPr>
          <p:cNvSpPr/>
          <p:nvPr/>
        </p:nvSpPr>
        <p:spPr>
          <a:xfrm>
            <a:off x="487136" y="2041072"/>
            <a:ext cx="11217728" cy="2808514"/>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C183D7F6-B498-43B3-948B-1728B52AA6E4}">
                <adec:decorative xmlns:adec="http://schemas.microsoft.com/office/drawing/2017/decorative" val="1"/>
              </a:ext>
            </a:extLst>
          </p:cNvPr>
          <p:cNvSpPr/>
          <p:nvPr/>
        </p:nvSpPr>
        <p:spPr>
          <a:xfrm>
            <a:off x="6418649" y="3151414"/>
            <a:ext cx="1880802" cy="436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721615" y="2216623"/>
            <a:ext cx="4380039" cy="1817292"/>
          </a:xfrm>
          <a:prstGeom prst="rect">
            <a:avLst/>
          </a:prstGeom>
        </p:spPr>
        <p:txBody>
          <a:bodyPr wrap="square">
            <a:spAutoFit/>
          </a:bodyPr>
          <a:lstStyle/>
          <a:p>
            <a:pPr>
              <a:lnSpc>
                <a:spcPct val="130000"/>
              </a:lnSpc>
            </a:pPr>
            <a:r>
              <a:rPr lang="en-US" sz="2200" b="1" dirty="0">
                <a:solidFill>
                  <a:schemeClr val="bg1"/>
                </a:solidFill>
              </a:rPr>
              <a:t>﻿If the applicant meets the minimum entry requirements for the course, the applicant’s points are calculated for this course choice.</a:t>
            </a:r>
          </a:p>
        </p:txBody>
      </p:sp>
      <p:cxnSp>
        <p:nvCxnSpPr>
          <p:cNvPr id="9" name="Straight Connector 8">
            <a:extLst>
              <a:ext uri="{C183D7F6-B498-43B3-948B-1728B52AA6E4}">
                <adec:decorative xmlns:adec="http://schemas.microsoft.com/office/drawing/2017/decorative" val="1"/>
              </a:ext>
            </a:extLst>
          </p:cNvPr>
          <p:cNvCxnSpPr/>
          <p:nvPr/>
        </p:nvCxnSpPr>
        <p:spPr>
          <a:xfrm>
            <a:off x="5663293" y="2326341"/>
            <a:ext cx="0" cy="22591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317048" y="2216623"/>
            <a:ext cx="5387816" cy="1421928"/>
          </a:xfrm>
          <a:prstGeom prst="rect">
            <a:avLst/>
          </a:prstGeom>
        </p:spPr>
        <p:txBody>
          <a:bodyPr wrap="square">
            <a:spAutoFit/>
          </a:bodyPr>
          <a:lstStyle/>
          <a:p>
            <a:pPr>
              <a:lnSpc>
                <a:spcPct val="120000"/>
              </a:lnSpc>
            </a:pPr>
            <a:r>
              <a:rPr lang="en-US" sz="2200" b="1" dirty="0">
                <a:solidFill>
                  <a:schemeClr val="bg1"/>
                </a:solidFill>
              </a:rPr>
              <a:t>﻿To view how to calculate your points go to the </a:t>
            </a:r>
            <a:r>
              <a:rPr lang="en-US" sz="2500" b="1" dirty="0"/>
              <a:t>Applicants section </a:t>
            </a:r>
            <a:r>
              <a:rPr lang="en-US" sz="2200" b="1" dirty="0">
                <a:solidFill>
                  <a:schemeClr val="bg1"/>
                </a:solidFill>
              </a:rPr>
              <a:t>of            </a:t>
            </a:r>
          </a:p>
          <a:p>
            <a:pPr>
              <a:lnSpc>
                <a:spcPct val="120000"/>
              </a:lnSpc>
            </a:pPr>
            <a:r>
              <a:rPr lang="en-US" sz="2500" b="1" dirty="0">
                <a:solidFill>
                  <a:schemeClr val="bg1"/>
                </a:solidFill>
              </a:rPr>
              <a:t>  </a:t>
            </a:r>
            <a:r>
              <a:rPr lang="en-US" sz="2500" b="1" dirty="0">
                <a:solidFill>
                  <a:srgbClr val="DF4B37"/>
                </a:solidFill>
              </a:rPr>
              <a:t>www.cao.ie </a:t>
            </a:r>
            <a:r>
              <a:rPr lang="en-US" sz="2500" b="1" dirty="0">
                <a:solidFill>
                  <a:schemeClr val="bg1"/>
                </a:solidFill>
              </a:rPr>
              <a:t>   </a:t>
            </a:r>
            <a:r>
              <a:rPr lang="en-US" sz="2200" b="1" dirty="0">
                <a:solidFill>
                  <a:schemeClr val="bg1"/>
                </a:solidFill>
              </a:rPr>
              <a:t>or see the CAO Handbook. </a:t>
            </a:r>
          </a:p>
        </p:txBody>
      </p:sp>
      <p:sp>
        <p:nvSpPr>
          <p:cNvPr id="3" name="Content Placeholder 2"/>
          <p:cNvSpPr>
            <a:spLocks noGrp="1"/>
          </p:cNvSpPr>
          <p:nvPr>
            <p:ph idx="1"/>
          </p:nvPr>
        </p:nvSpPr>
        <p:spPr>
          <a:xfrm>
            <a:off x="493834" y="5025137"/>
            <a:ext cx="10617189" cy="1024118"/>
          </a:xfrm>
        </p:spPr>
        <p:txBody>
          <a:bodyPr/>
          <a:lstStyle/>
          <a:p>
            <a:pPr marL="0" indent="0">
              <a:lnSpc>
                <a:spcPct val="100000"/>
              </a:lnSpc>
              <a:buNone/>
            </a:pPr>
            <a:r>
              <a:rPr lang="en-US" dirty="0"/>
              <a:t>﻿All eligible applicants are then placed on a list, in order of academic merit, for each course that they applied for.</a:t>
            </a:r>
          </a:p>
        </p:txBody>
      </p:sp>
      <p:sp>
        <p:nvSpPr>
          <p:cNvPr id="11" name="Rectangle 10">
            <a:extLst>
              <a:ext uri="{C183D7F6-B498-43B3-948B-1728B52AA6E4}">
                <adec:decorative xmlns:adec="http://schemas.microsoft.com/office/drawing/2017/decorative" val="1"/>
              </a:ext>
            </a:extLst>
          </p:cNvPr>
          <p:cNvSpPr/>
          <p:nvPr/>
        </p:nvSpPr>
        <p:spPr>
          <a:xfrm>
            <a:off x="493835" y="5758863"/>
            <a:ext cx="11211030" cy="400110"/>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404037" y="5758863"/>
            <a:ext cx="10262062" cy="400110"/>
          </a:xfrm>
          <a:prstGeom prst="rect">
            <a:avLst/>
          </a:prstGeom>
        </p:spPr>
        <p:txBody>
          <a:bodyPr wrap="square">
            <a:spAutoFit/>
          </a:bodyPr>
          <a:lstStyle/>
          <a:p>
            <a:r>
              <a:rPr lang="en-US" sz="2000" b="1" dirty="0"/>
              <a:t>Minimum Entry Requirements + Points Score = </a:t>
            </a:r>
            <a:r>
              <a:rPr lang="en-US" sz="2000" b="1" dirty="0">
                <a:solidFill>
                  <a:srgbClr val="DF4B37"/>
                </a:solidFill>
              </a:rPr>
              <a:t>Position on Order of Merit List</a:t>
            </a:r>
          </a:p>
        </p:txBody>
      </p:sp>
    </p:spTree>
    <p:extLst>
      <p:ext uri="{BB962C8B-B14F-4D97-AF65-F5344CB8AC3E}">
        <p14:creationId xmlns:p14="http://schemas.microsoft.com/office/powerpoint/2010/main" val="22465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Allocation Process</a:t>
            </a:r>
          </a:p>
        </p:txBody>
      </p:sp>
      <p:sp>
        <p:nvSpPr>
          <p:cNvPr id="3" name="Content Placeholder 2"/>
          <p:cNvSpPr>
            <a:spLocks noGrp="1"/>
          </p:cNvSpPr>
          <p:nvPr>
            <p:ph idx="1"/>
          </p:nvPr>
        </p:nvSpPr>
        <p:spPr>
          <a:xfrm>
            <a:off x="6512859" y="2277035"/>
            <a:ext cx="5257800" cy="3330389"/>
          </a:xfrm>
        </p:spPr>
        <p:txBody>
          <a:bodyPr/>
          <a:lstStyle/>
          <a:p>
            <a:r>
              <a:rPr lang="en-US" b="0" dirty="0"/>
              <a:t>﻿The admissions officers of the Higher Education Institutions tell CAO how many places are to be offered on each course.</a:t>
            </a:r>
          </a:p>
          <a:p>
            <a:r>
              <a:rPr lang="en-US" b="0" dirty="0"/>
              <a:t>CAO then makes offers to the required number of applicants on each course, starting with the applicant with the highest points and working down until enough places have been offered.</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023" y="2277035"/>
            <a:ext cx="5187696" cy="2874264"/>
          </a:xfrm>
          <a:prstGeom prst="rect">
            <a:avLst/>
          </a:prstGeom>
        </p:spPr>
      </p:pic>
    </p:spTree>
    <p:extLst>
      <p:ext uri="{BB962C8B-B14F-4D97-AF65-F5344CB8AC3E}">
        <p14:creationId xmlns:p14="http://schemas.microsoft.com/office/powerpoint/2010/main" val="39681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p:txBody>
          <a:bodyPr/>
          <a:lstStyle/>
          <a:p>
            <a:r>
              <a:rPr lang="en-US" dirty="0"/>
              <a:t>﻿Additional Offers</a:t>
            </a:r>
          </a:p>
        </p:txBody>
      </p:sp>
      <p:sp>
        <p:nvSpPr>
          <p:cNvPr id="3" name="Content Placeholder 2"/>
          <p:cNvSpPr>
            <a:spLocks noGrp="1"/>
          </p:cNvSpPr>
          <p:nvPr>
            <p:ph idx="1"/>
          </p:nvPr>
        </p:nvSpPr>
        <p:spPr>
          <a:xfrm>
            <a:off x="6512859" y="2277035"/>
            <a:ext cx="5257800" cy="3330389"/>
          </a:xfrm>
        </p:spPr>
        <p:txBody>
          <a:bodyPr>
            <a:normAutofit/>
          </a:bodyPr>
          <a:lstStyle/>
          <a:p>
            <a:r>
              <a:rPr lang="en-US" b="0" dirty="0"/>
              <a:t>﻿﻿Should some applicants decline to accept their offers these places become available in the next round of offers.</a:t>
            </a:r>
          </a:p>
          <a:p>
            <a:r>
              <a:rPr lang="en-US" b="0" dirty="0"/>
              <a:t>They will be offered to the next applicants on the Order of Merit list. This process continues until all of the places on the course are filled or until all the eligible applicants on the Order of Merit list have been offered places.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 r="58477"/>
          <a:stretch/>
        </p:blipFill>
        <p:spPr>
          <a:xfrm>
            <a:off x="578083" y="2572123"/>
            <a:ext cx="2299587" cy="2410968"/>
          </a:xfrm>
          <a:prstGeom prst="rect">
            <a:avLst/>
          </a:prstGeom>
          <a:effectLst>
            <a:outerShdw blurRad="50800" dist="38100" dir="2700000" algn="tl" rotWithShape="0">
              <a:prstClr val="black">
                <a:alpha val="40000"/>
              </a:prstClr>
            </a:outerShdw>
          </a:effectLst>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59247"/>
          <a:stretch/>
        </p:blipFill>
        <p:spPr>
          <a:xfrm>
            <a:off x="3859307" y="2572123"/>
            <a:ext cx="2256992" cy="2410968"/>
          </a:xfrm>
          <a:prstGeom prst="rect">
            <a:avLst/>
          </a:prstGeom>
          <a:effectLst>
            <a:outerShdw blurRad="50800" dist="38100" dir="2700000" algn="tl" rotWithShape="0">
              <a:prstClr val="black">
                <a:alpha val="40000"/>
              </a:prstClr>
            </a:outerShdw>
          </a:effectLst>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1522" r="40753"/>
          <a:stretch/>
        </p:blipFill>
        <p:spPr>
          <a:xfrm>
            <a:off x="2877671" y="2572123"/>
            <a:ext cx="981635" cy="2410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972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﻿Allocation Process Example </a:t>
            </a:r>
          </a:p>
        </p:txBody>
      </p:sp>
      <p:sp>
        <p:nvSpPr>
          <p:cNvPr id="3" name="Content Placeholder 2"/>
          <p:cNvSpPr>
            <a:spLocks noGrp="1"/>
          </p:cNvSpPr>
          <p:nvPr>
            <p:ph idx="1"/>
          </p:nvPr>
        </p:nvSpPr>
        <p:spPr>
          <a:xfrm>
            <a:off x="5342964" y="3449592"/>
            <a:ext cx="5477435" cy="2362201"/>
          </a:xfrm>
        </p:spPr>
        <p:txBody>
          <a:bodyPr>
            <a:normAutofit/>
          </a:bodyPr>
          <a:lstStyle/>
          <a:p>
            <a:r>
              <a:rPr lang="en-US" b="0" dirty="0"/>
              <a:t>﻿These are the applicants for CK101 - Arts in UCC.</a:t>
            </a:r>
          </a:p>
          <a:p>
            <a:r>
              <a:rPr lang="en-US" b="0" dirty="0"/>
              <a:t>The examination results have not yet been released, so these applicants are in no particular order.</a:t>
            </a:r>
          </a:p>
          <a:p>
            <a:r>
              <a:rPr lang="en-US" b="0" dirty="0"/>
              <a:t>We are going to trace the progress of the applicant marked in </a:t>
            </a:r>
            <a:r>
              <a:rPr lang="en-US" b="0" dirty="0">
                <a:solidFill>
                  <a:srgbClr val="DF4B37"/>
                </a:solidFill>
              </a:rPr>
              <a:t>red</a:t>
            </a:r>
            <a:r>
              <a:rPr lang="en-US" b="0" dirty="0"/>
              <a:t>.</a:t>
            </a:r>
          </a:p>
        </p:txBody>
      </p:sp>
      <p:sp>
        <p:nvSpPr>
          <p:cNvPr id="9" name="Rectangle 8">
            <a:extLst>
              <a:ext uri="{C183D7F6-B498-43B3-948B-1728B52AA6E4}">
                <adec:decorative xmlns:adec="http://schemas.microsoft.com/office/drawing/2017/decorative" val="1"/>
              </a:ext>
            </a:extLst>
          </p:cNvPr>
          <p:cNvSpPr/>
          <p:nvPr/>
        </p:nvSpPr>
        <p:spPr>
          <a:xfrm>
            <a:off x="5342964" y="2031248"/>
            <a:ext cx="2850777"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3" y="2180743"/>
            <a:ext cx="2850776"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no results yet!</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600" y="1974361"/>
            <a:ext cx="3194304" cy="3837432"/>
          </a:xfrm>
          <a:prstGeom prst="rect">
            <a:avLst/>
          </a:prstGeom>
        </p:spPr>
      </p:pic>
    </p:spTree>
    <p:extLst>
      <p:ext uri="{BB962C8B-B14F-4D97-AF65-F5344CB8AC3E}">
        <p14:creationId xmlns:p14="http://schemas.microsoft.com/office/powerpoint/2010/main" val="2429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Process</a:t>
            </a:r>
          </a:p>
        </p:txBody>
      </p:sp>
      <p:pic>
        <p:nvPicPr>
          <p:cNvPr id="5" name="Picture 4">
            <a:extLst>
              <a:ext uri="{FF2B5EF4-FFF2-40B4-BE49-F238E27FC236}">
                <a16:creationId xmlns:a16="http://schemas.microsoft.com/office/drawing/2014/main" id="{3956BF92-DB2C-470C-9B37-5E9BECD4AEAD}"/>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6645" r="36248"/>
          <a:stretch/>
        </p:blipFill>
        <p:spPr>
          <a:xfrm>
            <a:off x="4949687" y="2071910"/>
            <a:ext cx="2335696" cy="3630168"/>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EBF9AB6-1612-4FF5-96B6-F68D42016488}"/>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7212"/>
          <a:stretch/>
        </p:blipFill>
        <p:spPr>
          <a:xfrm>
            <a:off x="7583557" y="2071910"/>
            <a:ext cx="2825202" cy="3630168"/>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1344168" y="5702078"/>
            <a:ext cx="3044952" cy="400110"/>
          </a:xfrm>
          <a:prstGeom prst="rect">
            <a:avLst/>
          </a:prstGeom>
          <a:noFill/>
        </p:spPr>
        <p:txBody>
          <a:bodyPr wrap="square" rtlCol="0">
            <a:spAutoFit/>
          </a:bodyPr>
          <a:lstStyle/>
          <a:p>
            <a:r>
              <a:rPr lang="en-GB" sz="2000" b="1" dirty="0"/>
              <a:t>www.cao.ie/handbook</a:t>
            </a:r>
          </a:p>
        </p:txBody>
      </p:sp>
      <p:sp>
        <p:nvSpPr>
          <p:cNvPr id="10" name="TextBox 9"/>
          <p:cNvSpPr txBox="1"/>
          <p:nvPr/>
        </p:nvSpPr>
        <p:spPr>
          <a:xfrm>
            <a:off x="7888224" y="5702078"/>
            <a:ext cx="3044952" cy="400110"/>
          </a:xfrm>
          <a:prstGeom prst="rect">
            <a:avLst/>
          </a:prstGeom>
          <a:noFill/>
        </p:spPr>
        <p:txBody>
          <a:bodyPr wrap="square" rtlCol="0">
            <a:spAutoFit/>
          </a:bodyPr>
          <a:lstStyle/>
          <a:p>
            <a:r>
              <a:rPr lang="en-GB" sz="2000" b="1" dirty="0"/>
              <a:t>www.cao.ie/apply</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7372" y="2190775"/>
            <a:ext cx="2532893" cy="3511303"/>
          </a:xfrm>
          <a:prstGeom prst="rect">
            <a:avLst/>
          </a:prstGeom>
        </p:spPr>
      </p:pic>
    </p:spTree>
    <p:extLst>
      <p:ext uri="{BB962C8B-B14F-4D97-AF65-F5344CB8AC3E}">
        <p14:creationId xmlns:p14="http://schemas.microsoft.com/office/powerpoint/2010/main" val="207323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 After the results are released</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116" y="2049510"/>
            <a:ext cx="3785616" cy="3776472"/>
          </a:xfrm>
          <a:prstGeom prst="rect">
            <a:avLst/>
          </a:prstGeom>
          <a:effectLst>
            <a:outerShdw blurRad="50800" dist="38100" dir="2700000" algn="tl" rotWithShape="0">
              <a:prstClr val="black">
                <a:alpha val="40000"/>
              </a:prstClr>
            </a:outerShdw>
          </a:effectLst>
        </p:spPr>
      </p:pic>
      <p:sp>
        <p:nvSpPr>
          <p:cNvPr id="9" name="Rectangle 8">
            <a:extLst>
              <a:ext uri="{C183D7F6-B498-43B3-948B-1728B52AA6E4}">
                <adec:decorative xmlns:adec="http://schemas.microsoft.com/office/drawing/2017/decorative" val="1"/>
              </a:ext>
            </a:extLst>
          </p:cNvPr>
          <p:cNvSpPr/>
          <p:nvPr/>
        </p:nvSpPr>
        <p:spPr>
          <a:xfrm>
            <a:off x="5342964" y="2031248"/>
            <a:ext cx="4404539"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42964" y="3449592"/>
            <a:ext cx="6167718" cy="2362201"/>
          </a:xfrm>
        </p:spPr>
        <p:txBody>
          <a:bodyPr>
            <a:normAutofit/>
          </a:bodyPr>
          <a:lstStyle/>
          <a:p>
            <a:pPr>
              <a:lnSpc>
                <a:spcPct val="100000"/>
              </a:lnSpc>
            </a:pPr>
            <a:r>
              <a:rPr lang="en-US" dirty="0"/>
              <a:t>﻿</a:t>
            </a:r>
            <a:r>
              <a:rPr lang="en-US" b="0" dirty="0"/>
              <a:t>Applicants are placed in a queue for each course they applied for - their position in the queue is determined by their points.</a:t>
            </a:r>
          </a:p>
          <a:p>
            <a:pPr>
              <a:lnSpc>
                <a:spcPct val="100000"/>
              </a:lnSpc>
            </a:pPr>
            <a:r>
              <a:rPr lang="en-US" b="0" dirty="0"/>
              <a:t>The applicant with the highest points is placed at the top of the queue. The points achieved by the applicant in red determines her position in the queue for each course she has applied to.</a:t>
            </a:r>
          </a:p>
        </p:txBody>
      </p:sp>
      <p:sp>
        <p:nvSpPr>
          <p:cNvPr id="10" name="Rectangle 9">
            <a:extLst>
              <a:ext uri="{C183D7F6-B498-43B3-948B-1728B52AA6E4}">
                <adec:decorative xmlns:adec="http://schemas.microsoft.com/office/drawing/2017/decorative" val="1"/>
              </a:ext>
            </a:extLst>
          </p:cNvPr>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Exam results have been released.</a:t>
            </a:r>
          </a:p>
        </p:txBody>
      </p:sp>
      <p:sp>
        <p:nvSpPr>
          <p:cNvPr id="8" name="Content Placeholder 2">
            <a:extLst>
              <a:ext uri="{C183D7F6-B498-43B3-948B-1728B52AA6E4}">
                <adec:decorative xmlns:adec="http://schemas.microsoft.com/office/drawing/2017/decorative" val="1"/>
              </a:ext>
            </a:extLst>
          </p:cNvPr>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2" name="Content Placeholder 2">
            <a:extLst>
              <a:ext uri="{C183D7F6-B498-43B3-948B-1728B52AA6E4}">
                <adec:decorative xmlns:adec="http://schemas.microsoft.com/office/drawing/2017/decorative" val="1"/>
              </a:ext>
            </a:extLst>
          </p:cNvPr>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sp>
        <p:nvSpPr>
          <p:cNvPr id="13" name="Content Placeholder 2">
            <a:extLst>
              <a:ext uri="{C183D7F6-B498-43B3-948B-1728B52AA6E4}">
                <adec:decorative xmlns:adec="http://schemas.microsoft.com/office/drawing/2017/decorative" val="1"/>
              </a:ext>
            </a:extLst>
          </p:cNvPr>
          <p:cNvSpPr txBox="1">
            <a:spLocks/>
          </p:cNvSpPr>
          <p:nvPr/>
        </p:nvSpPr>
        <p:spPr>
          <a:xfrm>
            <a:off x="1097545" y="4222615"/>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hr-HR" dirty="0"/>
              <a:t>﻿3. AL850</a:t>
            </a:r>
            <a:endParaRPr lang="en-US" dirty="0"/>
          </a:p>
        </p:txBody>
      </p:sp>
      <p:sp>
        <p:nvSpPr>
          <p:cNvPr id="14" name="Content Placeholder 2">
            <a:extLst>
              <a:ext uri="{C183D7F6-B498-43B3-948B-1728B52AA6E4}">
                <adec:decorative xmlns:adec="http://schemas.microsoft.com/office/drawing/2017/decorative" val="1"/>
              </a:ext>
            </a:extLst>
          </p:cNvPr>
          <p:cNvSpPr txBox="1">
            <a:spLocks/>
          </p:cNvSpPr>
          <p:nvPr/>
        </p:nvSpPr>
        <p:spPr>
          <a:xfrm>
            <a:off x="1097544" y="5309524"/>
            <a:ext cx="1228795"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dirty="0"/>
              <a:t>﻿10. LM040</a:t>
            </a:r>
            <a:endParaRPr lang="en-US" dirty="0"/>
          </a:p>
        </p:txBody>
      </p:sp>
    </p:spTree>
    <p:extLst>
      <p:ext uri="{BB962C8B-B14F-4D97-AF65-F5344CB8AC3E}">
        <p14:creationId xmlns:p14="http://schemas.microsoft.com/office/powerpoint/2010/main" val="214448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 Round 1 Offers</a:t>
            </a:r>
          </a:p>
        </p:txBody>
      </p:sp>
      <p:sp>
        <p:nvSpPr>
          <p:cNvPr id="9" name="Rectangle 8">
            <a:extLst>
              <a:ext uri="{C183D7F6-B498-43B3-948B-1728B52AA6E4}">
                <adec:decorative xmlns:adec="http://schemas.microsoft.com/office/drawing/2017/decorative" val="1"/>
              </a:ext>
            </a:extLst>
          </p:cNvPr>
          <p:cNvSpPr/>
          <p:nvPr/>
        </p:nvSpPr>
        <p:spPr>
          <a:xfrm>
            <a:off x="5342965" y="2031248"/>
            <a:ext cx="4285130"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HEIs issue R1 offers</a:t>
            </a:r>
          </a:p>
        </p:txBody>
      </p:sp>
      <p:sp>
        <p:nvSpPr>
          <p:cNvPr id="3" name="Content Placeholder 2"/>
          <p:cNvSpPr>
            <a:spLocks noGrp="1"/>
          </p:cNvSpPr>
          <p:nvPr>
            <p:ph idx="1"/>
          </p:nvPr>
        </p:nvSpPr>
        <p:spPr>
          <a:xfrm>
            <a:off x="5342964" y="3449592"/>
            <a:ext cx="6167718" cy="2362201"/>
          </a:xfrm>
        </p:spPr>
        <p:txBody>
          <a:bodyPr>
            <a:normAutofit/>
          </a:bodyPr>
          <a:lstStyle/>
          <a:p>
            <a:pPr>
              <a:lnSpc>
                <a:spcPct val="100000"/>
              </a:lnSpc>
            </a:pPr>
            <a:r>
              <a:rPr lang="en-US" dirty="0"/>
              <a:t>﻿</a:t>
            </a:r>
            <a:r>
              <a:rPr lang="en-US" b="0" dirty="0"/>
              <a:t>The applicants marked in </a:t>
            </a:r>
            <a:r>
              <a:rPr lang="en-US" b="0" dirty="0">
                <a:solidFill>
                  <a:srgbClr val="92D050"/>
                </a:solidFill>
              </a:rPr>
              <a:t>GREEN</a:t>
            </a:r>
            <a:r>
              <a:rPr lang="en-US" b="0" dirty="0"/>
              <a:t> have enough points to be offered places.</a:t>
            </a:r>
          </a:p>
          <a:p>
            <a:pPr>
              <a:lnSpc>
                <a:spcPct val="100000"/>
              </a:lnSpc>
            </a:pPr>
            <a:r>
              <a:rPr lang="en-US" b="0" dirty="0"/>
              <a:t>The applicant marked in </a:t>
            </a:r>
            <a:r>
              <a:rPr lang="en-US" b="0" dirty="0">
                <a:solidFill>
                  <a:srgbClr val="ED1E24"/>
                </a:solidFill>
              </a:rPr>
              <a:t>RED</a:t>
            </a:r>
            <a:r>
              <a:rPr lang="en-US" b="0" dirty="0"/>
              <a:t> has enough points for her second preference.</a:t>
            </a:r>
          </a:p>
        </p:txBody>
      </p:sp>
      <p:sp>
        <p:nvSpPr>
          <p:cNvPr id="8" name="Content Placeholder 2">
            <a:extLst>
              <a:ext uri="{C183D7F6-B498-43B3-948B-1728B52AA6E4}">
                <adec:decorative xmlns:adec="http://schemas.microsoft.com/office/drawing/2017/decorative" val="1"/>
              </a:ext>
            </a:extLst>
          </p:cNvPr>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2" name="Content Placeholder 2">
            <a:extLst>
              <a:ext uri="{C183D7F6-B498-43B3-948B-1728B52AA6E4}">
                <adec:decorative xmlns:adec="http://schemas.microsoft.com/office/drawing/2017/decorative" val="1"/>
              </a:ext>
            </a:extLst>
          </p:cNvPr>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sp>
        <p:nvSpPr>
          <p:cNvPr id="13" name="Content Placeholder 2">
            <a:extLst>
              <a:ext uri="{C183D7F6-B498-43B3-948B-1728B52AA6E4}">
                <adec:decorative xmlns:adec="http://schemas.microsoft.com/office/drawing/2017/decorative" val="1"/>
              </a:ext>
            </a:extLst>
          </p:cNvPr>
          <p:cNvSpPr txBox="1">
            <a:spLocks/>
          </p:cNvSpPr>
          <p:nvPr/>
        </p:nvSpPr>
        <p:spPr>
          <a:xfrm>
            <a:off x="1097545" y="4222615"/>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hr-HR" dirty="0"/>
              <a:t>﻿3. AL850</a:t>
            </a:r>
            <a:endParaRPr lang="en-US" dirty="0"/>
          </a:p>
        </p:txBody>
      </p:sp>
      <p:sp>
        <p:nvSpPr>
          <p:cNvPr id="14" name="Content Placeholder 2">
            <a:extLst>
              <a:ext uri="{C183D7F6-B498-43B3-948B-1728B52AA6E4}">
                <adec:decorative xmlns:adec="http://schemas.microsoft.com/office/drawing/2017/decorative" val="1"/>
              </a:ext>
            </a:extLst>
          </p:cNvPr>
          <p:cNvSpPr txBox="1">
            <a:spLocks/>
          </p:cNvSpPr>
          <p:nvPr/>
        </p:nvSpPr>
        <p:spPr>
          <a:xfrm>
            <a:off x="1097544" y="5309524"/>
            <a:ext cx="1228795"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dirty="0"/>
              <a:t>﻿10. LM040</a:t>
            </a:r>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651116" y="1974834"/>
            <a:ext cx="3136391" cy="392582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20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Decision-making</a:t>
            </a:r>
          </a:p>
        </p:txBody>
      </p:sp>
      <p:sp>
        <p:nvSpPr>
          <p:cNvPr id="9" name="Rectangle 8">
            <a:extLst>
              <a:ext uri="{C183D7F6-B498-43B3-948B-1728B52AA6E4}">
                <adec:decorative xmlns:adec="http://schemas.microsoft.com/office/drawing/2017/decorative" val="1"/>
              </a:ext>
            </a:extLst>
          </p:cNvPr>
          <p:cNvSpPr/>
          <p:nvPr/>
        </p:nvSpPr>
        <p:spPr>
          <a:xfrm>
            <a:off x="5342965" y="2031248"/>
            <a:ext cx="4285130"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HEIs issue R1 offers</a:t>
            </a:r>
          </a:p>
        </p:txBody>
      </p:sp>
      <p:sp>
        <p:nvSpPr>
          <p:cNvPr id="3" name="Content Placeholder 2"/>
          <p:cNvSpPr>
            <a:spLocks noGrp="1"/>
          </p:cNvSpPr>
          <p:nvPr>
            <p:ph idx="1"/>
          </p:nvPr>
        </p:nvSpPr>
        <p:spPr>
          <a:xfrm>
            <a:off x="5342964" y="3449592"/>
            <a:ext cx="6167718" cy="2668820"/>
          </a:xfrm>
        </p:spPr>
        <p:txBody>
          <a:bodyPr>
            <a:normAutofit lnSpcReduction="10000"/>
          </a:bodyPr>
          <a:lstStyle/>
          <a:p>
            <a:pPr>
              <a:lnSpc>
                <a:spcPct val="110000"/>
              </a:lnSpc>
            </a:pPr>
            <a:r>
              <a:rPr lang="en-US" b="0" dirty="0"/>
              <a:t>﻿﻿The applicant in </a:t>
            </a:r>
            <a:r>
              <a:rPr lang="en-US" b="0" dirty="0">
                <a:solidFill>
                  <a:srgbClr val="ED1E24"/>
                </a:solidFill>
              </a:rPr>
              <a:t>RED</a:t>
            </a:r>
            <a:r>
              <a:rPr lang="en-US" b="0" dirty="0"/>
              <a:t> is offered her second preference, the highest preference course that she has enough points for, and she will now disappear from the queue for all her lower choices.</a:t>
            </a:r>
          </a:p>
          <a:p>
            <a:pPr>
              <a:lnSpc>
                <a:spcPct val="110000"/>
              </a:lnSpc>
            </a:pPr>
            <a:r>
              <a:rPr lang="en-US" b="0" dirty="0"/>
              <a:t>Placing DN201 as her second preference meant that she would prefer to receive an offer on DN201 than on any other course except CK101 - which is her first preference.</a:t>
            </a:r>
          </a:p>
        </p:txBody>
      </p:sp>
      <p:sp>
        <p:nvSpPr>
          <p:cNvPr id="8" name="Content Placeholder 2">
            <a:extLst>
              <a:ext uri="{C183D7F6-B498-43B3-948B-1728B52AA6E4}">
                <adec:decorative xmlns:adec="http://schemas.microsoft.com/office/drawing/2017/decorative" val="1"/>
              </a:ext>
            </a:extLst>
          </p:cNvPr>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a:extLst>
              <a:ext uri="{C183D7F6-B498-43B3-948B-1728B52AA6E4}">
                <adec:decorative xmlns:adec="http://schemas.microsoft.com/office/drawing/2017/decorative" val="1"/>
              </a:ext>
            </a:extLst>
          </p:cNvPr>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sp>
        <p:nvSpPr>
          <p:cNvPr id="12" name="Content Placeholder 2">
            <a:extLst>
              <a:ext uri="{C183D7F6-B498-43B3-948B-1728B52AA6E4}">
                <adec:decorative xmlns:adec="http://schemas.microsoft.com/office/drawing/2017/decorative" val="1"/>
              </a:ext>
            </a:extLst>
          </p:cNvPr>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616" y="1964228"/>
            <a:ext cx="2334768" cy="2029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9738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2 Offers</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734" y="2015746"/>
            <a:ext cx="2051304" cy="1191768"/>
          </a:xfrm>
          <a:prstGeom prst="rect">
            <a:avLst/>
          </a:prstGeom>
          <a:effectLst>
            <a:outerShdw blurRad="50800" dist="38100" dir="2700000" algn="tl" rotWithShape="0">
              <a:prstClr val="black">
                <a:alpha val="40000"/>
              </a:prstClr>
            </a:outerShdw>
          </a:effectLst>
        </p:spPr>
      </p:pic>
      <p:sp>
        <p:nvSpPr>
          <p:cNvPr id="9" name="Rectangle 8">
            <a:extLst>
              <a:ext uri="{C183D7F6-B498-43B3-948B-1728B52AA6E4}">
                <adec:decorative xmlns:adec="http://schemas.microsoft.com/office/drawing/2017/decorative" val="1"/>
              </a:ext>
            </a:extLst>
          </p:cNvPr>
          <p:cNvSpPr/>
          <p:nvPr/>
        </p:nvSpPr>
        <p:spPr>
          <a:xfrm>
            <a:off x="5342965" y="2031248"/>
            <a:ext cx="3249706" cy="752293"/>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585012" y="2180743"/>
            <a:ext cx="4244787" cy="430887"/>
          </a:xfrm>
          <a:prstGeom prst="rect">
            <a:avLst/>
          </a:prstGeom>
        </p:spPr>
        <p:txBody>
          <a:bodyPr wrap="square">
            <a:spAutoFit/>
          </a:bodyPr>
          <a:lstStyle/>
          <a:p>
            <a:r>
              <a:rPr lang="en-US" sz="2200" b="1" dirty="0">
                <a:solidFill>
                  <a:schemeClr val="bg1"/>
                </a:solidFill>
              </a:rPr>
              <a:t>﻿EXAMPLE – R2 offers</a:t>
            </a:r>
          </a:p>
        </p:txBody>
      </p:sp>
      <p:sp>
        <p:nvSpPr>
          <p:cNvPr id="3" name="Content Placeholder 2"/>
          <p:cNvSpPr>
            <a:spLocks noGrp="1"/>
          </p:cNvSpPr>
          <p:nvPr>
            <p:ph idx="1"/>
          </p:nvPr>
        </p:nvSpPr>
        <p:spPr>
          <a:xfrm>
            <a:off x="5342964" y="3039036"/>
            <a:ext cx="6167718" cy="3012140"/>
          </a:xfrm>
        </p:spPr>
        <p:txBody>
          <a:bodyPr>
            <a:normAutofit/>
          </a:bodyPr>
          <a:lstStyle/>
          <a:p>
            <a:pPr>
              <a:lnSpc>
                <a:spcPct val="110000"/>
              </a:lnSpc>
            </a:pPr>
            <a:r>
              <a:rPr lang="en-US" b="0" dirty="0"/>
              <a:t>﻿After Round 2 offers are issued, our applicant is now in first place on the waiting list for her first preference course.</a:t>
            </a:r>
          </a:p>
          <a:p>
            <a:pPr>
              <a:lnSpc>
                <a:spcPct val="110000"/>
              </a:lnSpc>
            </a:pPr>
            <a:r>
              <a:rPr lang="en-US" b="0" dirty="0"/>
              <a:t>She has already accepted her 2nd preference course. </a:t>
            </a:r>
            <a:r>
              <a:rPr lang="en-US" b="0" dirty="0">
                <a:solidFill>
                  <a:srgbClr val="DF4B37"/>
                </a:solidFill>
              </a:rPr>
              <a:t>Accepting or not accepting </a:t>
            </a:r>
            <a:r>
              <a:rPr lang="en-US" b="0" dirty="0"/>
              <a:t>her 2nd preference course will not prevent her from receiving an offer of her 1st preference course if she is deemed eligible by the institution in a later round.</a:t>
            </a:r>
          </a:p>
        </p:txBody>
      </p:sp>
      <p:sp>
        <p:nvSpPr>
          <p:cNvPr id="8" name="Content Placeholder 2">
            <a:extLst>
              <a:ext uri="{C183D7F6-B498-43B3-948B-1728B52AA6E4}">
                <adec:decorative xmlns:adec="http://schemas.microsoft.com/office/drawing/2017/decorative" val="1"/>
              </a:ext>
            </a:extLst>
          </p:cNvPr>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a:extLst>
              <a:ext uri="{C183D7F6-B498-43B3-948B-1728B52AA6E4}">
                <adec:decorative xmlns:adec="http://schemas.microsoft.com/office/drawing/2017/decorative" val="1"/>
              </a:ext>
            </a:extLst>
          </p:cNvPr>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spTree>
    <p:extLst>
      <p:ext uri="{BB962C8B-B14F-4D97-AF65-F5344CB8AC3E}">
        <p14:creationId xmlns:p14="http://schemas.microsoft.com/office/powerpoint/2010/main" val="6131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3 Offers</a:t>
            </a:r>
          </a:p>
        </p:txBody>
      </p:sp>
      <p:sp>
        <p:nvSpPr>
          <p:cNvPr id="9" name="Rectangle 8">
            <a:extLst>
              <a:ext uri="{C183D7F6-B498-43B3-948B-1728B52AA6E4}">
                <adec:decorative xmlns:adec="http://schemas.microsoft.com/office/drawing/2017/decorative" val="1"/>
              </a:ext>
            </a:extLst>
          </p:cNvPr>
          <p:cNvSpPr/>
          <p:nvPr/>
        </p:nvSpPr>
        <p:spPr>
          <a:xfrm>
            <a:off x="5585010" y="2031248"/>
            <a:ext cx="4486835" cy="1397752"/>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5827058" y="2180743"/>
            <a:ext cx="4016188" cy="1107996"/>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An offer is issued in R3 for her 1st preference!</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87" y="2047680"/>
            <a:ext cx="3069336" cy="1191768"/>
          </a:xfrm>
          <a:prstGeom prst="rect">
            <a:avLst/>
          </a:prstGeom>
        </p:spPr>
      </p:pic>
      <p:sp>
        <p:nvSpPr>
          <p:cNvPr id="3" name="Content Placeholder 2"/>
          <p:cNvSpPr>
            <a:spLocks noGrp="1"/>
          </p:cNvSpPr>
          <p:nvPr>
            <p:ph idx="1"/>
          </p:nvPr>
        </p:nvSpPr>
        <p:spPr>
          <a:xfrm>
            <a:off x="5585010" y="3657598"/>
            <a:ext cx="6046696" cy="3012140"/>
          </a:xfrm>
        </p:spPr>
        <p:txBody>
          <a:bodyPr>
            <a:normAutofit/>
          </a:bodyPr>
          <a:lstStyle/>
          <a:p>
            <a:pPr>
              <a:lnSpc>
                <a:spcPct val="110000"/>
              </a:lnSpc>
            </a:pPr>
            <a:r>
              <a:rPr lang="en-US" b="0" dirty="0"/>
              <a:t>﻿In the third round of offers two more offers are made on CK101 and our applicant, who was at the top of the queue, now receives an offer.</a:t>
            </a:r>
          </a:p>
          <a:p>
            <a:pPr>
              <a:lnSpc>
                <a:spcPct val="110000"/>
              </a:lnSpc>
            </a:pPr>
            <a:r>
              <a:rPr lang="en-US" b="0" dirty="0"/>
              <a:t>She may do nothing and remain in DN201, or she may accept the offer.</a:t>
            </a:r>
          </a:p>
        </p:txBody>
      </p:sp>
      <p:sp>
        <p:nvSpPr>
          <p:cNvPr id="8" name="Content Placeholder 2">
            <a:extLst>
              <a:ext uri="{C183D7F6-B498-43B3-948B-1728B52AA6E4}">
                <adec:decorative xmlns:adec="http://schemas.microsoft.com/office/drawing/2017/decorative" val="1"/>
              </a:ext>
            </a:extLst>
          </p:cNvPr>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a:extLst>
              <a:ext uri="{C183D7F6-B498-43B3-948B-1728B52AA6E4}">
                <adec:decorative xmlns:adec="http://schemas.microsoft.com/office/drawing/2017/decorative" val="1"/>
              </a:ext>
            </a:extLst>
          </p:cNvPr>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spTree>
    <p:extLst>
      <p:ext uri="{BB962C8B-B14F-4D97-AF65-F5344CB8AC3E}">
        <p14:creationId xmlns:p14="http://schemas.microsoft.com/office/powerpoint/2010/main" val="88943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﻿Genuine Order of Preference</a:t>
            </a:r>
          </a:p>
        </p:txBody>
      </p:sp>
      <p:sp>
        <p:nvSpPr>
          <p:cNvPr id="3" name="Content Placeholder 2"/>
          <p:cNvSpPr>
            <a:spLocks noGrp="1"/>
          </p:cNvSpPr>
          <p:nvPr>
            <p:ph idx="1"/>
          </p:nvPr>
        </p:nvSpPr>
        <p:spPr>
          <a:xfrm>
            <a:off x="5679140" y="2492387"/>
            <a:ext cx="6046696" cy="3012140"/>
          </a:xfrm>
        </p:spPr>
        <p:txBody>
          <a:bodyPr>
            <a:normAutofit/>
          </a:bodyPr>
          <a:lstStyle/>
          <a:p>
            <a:pPr>
              <a:lnSpc>
                <a:spcPct val="110000"/>
              </a:lnSpc>
            </a:pPr>
            <a:r>
              <a:rPr lang="en-US" b="0" dirty="0"/>
              <a:t>﻿You do not need to guess what the points are going to be for the courses you are interested in.</a:t>
            </a:r>
          </a:p>
          <a:p>
            <a:pPr>
              <a:lnSpc>
                <a:spcPct val="110000"/>
              </a:lnSpc>
            </a:pPr>
            <a:r>
              <a:rPr lang="en-US" b="0" dirty="0"/>
              <a:t>Simply list your courses in genuine order of preference from the highest preference 1, to the lowest preference 10.</a:t>
            </a:r>
          </a:p>
          <a:p>
            <a:pPr>
              <a:lnSpc>
                <a:spcPct val="110000"/>
              </a:lnSpc>
            </a:pPr>
            <a:r>
              <a:rPr lang="en-US" b="0" dirty="0"/>
              <a:t>If you are entitled to an offer, you will be offered the highest preference that you are entitled to.</a:t>
            </a:r>
          </a:p>
        </p:txBody>
      </p:sp>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1024783" y="3356029"/>
            <a:ext cx="1286722" cy="2423770"/>
          </a:xfrm>
          <a:prstGeom prst="rect">
            <a:avLst/>
          </a:prstGeom>
        </p:spPr>
      </p:pic>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2479381" y="3356029"/>
            <a:ext cx="1455430" cy="2423770"/>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3907917" y="3998457"/>
            <a:ext cx="1387792" cy="1841524"/>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978" y="2126471"/>
            <a:ext cx="2060448" cy="2060448"/>
          </a:xfrm>
          <a:prstGeom prst="rect">
            <a:avLst/>
          </a:prstGeom>
        </p:spPr>
      </p:pic>
    </p:spTree>
    <p:extLst>
      <p:ext uri="{BB962C8B-B14F-4D97-AF65-F5344CB8AC3E}">
        <p14:creationId xmlns:p14="http://schemas.microsoft.com/office/powerpoint/2010/main" val="210190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3000"/>
                            </p:stCondLst>
                            <p:childTnLst>
                              <p:par>
                                <p:cTn id="17" presetID="23" presetClass="entr" presetSubtype="288"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 calcmode="lin" valueType="num">
                                      <p:cBhvr>
                                        <p:cTn id="19" dur="250" fill="hold"/>
                                        <p:tgtEl>
                                          <p:spTgt spid="4"/>
                                        </p:tgtEl>
                                        <p:attrNameLst>
                                          <p:attrName>ppt_w</p:attrName>
                                        </p:attrNameLst>
                                      </p:cBhvr>
                                      <p:tavLst>
                                        <p:tav tm="0">
                                          <p:val>
                                            <p:strVal val="4/3*#ppt_w"/>
                                          </p:val>
                                        </p:tav>
                                        <p:tav tm="100000">
                                          <p:val>
                                            <p:strVal val="#ppt_w"/>
                                          </p:val>
                                        </p:tav>
                                      </p:tavLst>
                                    </p:anim>
                                    <p:anim calcmode="lin" valueType="num">
                                      <p:cBhvr>
                                        <p:cTn id="20" dur="250" fill="hold"/>
                                        <p:tgtEl>
                                          <p:spTgt spid="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5788"/>
          <a:stretch/>
        </p:blipFill>
        <p:spPr>
          <a:xfrm>
            <a:off x="732857" y="2284248"/>
            <a:ext cx="4705418" cy="4008269"/>
          </a:xfrm>
          <a:prstGeom prst="rect">
            <a:avLst/>
          </a:prstGeom>
        </p:spPr>
      </p:pic>
      <p:sp>
        <p:nvSpPr>
          <p:cNvPr id="2" name="Title 1"/>
          <p:cNvSpPr>
            <a:spLocks noGrp="1"/>
          </p:cNvSpPr>
          <p:nvPr>
            <p:ph type="title"/>
          </p:nvPr>
        </p:nvSpPr>
        <p:spPr/>
        <p:txBody>
          <a:bodyPr/>
          <a:lstStyle/>
          <a:p>
            <a:r>
              <a:rPr lang="en-US" dirty="0"/>
              <a:t>﻿Communication with CAO</a:t>
            </a:r>
          </a:p>
        </p:txBody>
      </p:sp>
      <p:sp>
        <p:nvSpPr>
          <p:cNvPr id="3" name="Content Placeholder 2"/>
          <p:cNvSpPr>
            <a:spLocks noGrp="1"/>
          </p:cNvSpPr>
          <p:nvPr>
            <p:ph idx="1"/>
          </p:nvPr>
        </p:nvSpPr>
        <p:spPr>
          <a:xfrm>
            <a:off x="5679140" y="2492387"/>
            <a:ext cx="6046696" cy="3012140"/>
          </a:xfrm>
        </p:spPr>
        <p:txBody>
          <a:bodyPr>
            <a:normAutofit fontScale="92500" lnSpcReduction="20000"/>
          </a:bodyPr>
          <a:lstStyle/>
          <a:p>
            <a:pPr>
              <a:lnSpc>
                <a:spcPct val="110000"/>
              </a:lnSpc>
            </a:pPr>
            <a:r>
              <a:rPr lang="en-US" b="0" dirty="0"/>
              <a:t>﻿The easiest and most efficient way to communicate with CAO is by using the Correspondence Section of your CAO Account. You will receive a reply to your query usually within one working day.</a:t>
            </a:r>
          </a:p>
          <a:p>
            <a:pPr>
              <a:lnSpc>
                <a:spcPct val="110000"/>
              </a:lnSpc>
            </a:pPr>
            <a:r>
              <a:rPr lang="en-US" b="0" dirty="0"/>
              <a:t>Always quote your CAO application number in any communication with CAO.</a:t>
            </a:r>
          </a:p>
          <a:p>
            <a:pPr>
              <a:lnSpc>
                <a:spcPct val="110000"/>
              </a:lnSpc>
            </a:pPr>
            <a:r>
              <a:rPr lang="en-US" b="0" dirty="0"/>
              <a:t>For information on uploading documents to CAO, please see cao.ie/upload. If an applicant chooses to post documents </a:t>
            </a:r>
            <a:r>
              <a:rPr lang="en-US" b="0"/>
              <a:t>to CAO, </a:t>
            </a:r>
            <a:r>
              <a:rPr lang="en-US" b="0" dirty="0"/>
              <a:t>they will find information at cao.ie/post</a:t>
            </a:r>
          </a:p>
        </p:txBody>
      </p:sp>
    </p:spTree>
    <p:extLst>
      <p:ext uri="{BB962C8B-B14F-4D97-AF65-F5344CB8AC3E}">
        <p14:creationId xmlns:p14="http://schemas.microsoft.com/office/powerpoint/2010/main" val="903499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﻿Useful Resources</a:t>
            </a:r>
          </a:p>
        </p:txBody>
      </p:sp>
      <p:pic>
        <p:nvPicPr>
          <p:cNvPr id="16" name="Picture 15">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1079" t="-1565" r="-1273" b="7889"/>
          <a:stretch/>
        </p:blipFill>
        <p:spPr>
          <a:xfrm>
            <a:off x="3272584" y="1995039"/>
            <a:ext cx="5977348" cy="4948146"/>
          </a:xfrm>
          <a:prstGeom prst="rect">
            <a:avLst/>
          </a:prstGeom>
        </p:spPr>
      </p:pic>
      <p:sp>
        <p:nvSpPr>
          <p:cNvPr id="6" name="Rectangle 5"/>
          <p:cNvSpPr/>
          <p:nvPr/>
        </p:nvSpPr>
        <p:spPr>
          <a:xfrm>
            <a:off x="402716" y="3682027"/>
            <a:ext cx="2683092" cy="1582152"/>
          </a:xfrm>
          <a:prstGeom prst="rect">
            <a:avLst/>
          </a:prstGeom>
          <a:solidFill>
            <a:srgbClr val="68B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lumMod val="85000"/>
                    <a:lumOff val="15000"/>
                  </a:schemeClr>
                </a:solidFill>
              </a:rPr>
              <a:t>﻿﻿Visit the ‘Applicants’ section for Video Guides and useful resources including the  ‘Demo Application’ facility.</a:t>
            </a:r>
          </a:p>
        </p:txBody>
      </p:sp>
      <p:grpSp>
        <p:nvGrpSpPr>
          <p:cNvPr id="5" name="Group 4">
            <a:extLst>
              <a:ext uri="{FF2B5EF4-FFF2-40B4-BE49-F238E27FC236}">
                <a16:creationId xmlns:a16="http://schemas.microsoft.com/office/drawing/2014/main" id="{409A9568-B8CC-49AC-BF47-C73806782A3A}"/>
              </a:ext>
              <a:ext uri="{C183D7F6-B498-43B3-948B-1728B52AA6E4}">
                <adec:decorative xmlns:adec="http://schemas.microsoft.com/office/drawing/2017/decorative" val="1"/>
              </a:ext>
            </a:extLst>
          </p:cNvPr>
          <p:cNvGrpSpPr/>
          <p:nvPr/>
        </p:nvGrpSpPr>
        <p:grpSpPr>
          <a:xfrm>
            <a:off x="7678538" y="1784719"/>
            <a:ext cx="4060273" cy="1124534"/>
            <a:chOff x="7678538" y="1784719"/>
            <a:chExt cx="4060273" cy="1124534"/>
          </a:xfrm>
        </p:grpSpPr>
        <p:sp>
          <p:nvSpPr>
            <p:cNvPr id="10" name="Rectangle 9"/>
            <p:cNvSpPr/>
            <p:nvPr/>
          </p:nvSpPr>
          <p:spPr>
            <a:xfrm>
              <a:off x="9394316" y="1784719"/>
              <a:ext cx="2344495" cy="1124534"/>
            </a:xfrm>
            <a:prstGeom prst="rect">
              <a:avLst/>
            </a:prstGeom>
            <a:solidFill>
              <a:srgbClr val="FF9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2">
                      <a:lumMod val="25000"/>
                    </a:schemeClr>
                  </a:solidFill>
                </a:rPr>
                <a:t>﻿An online copy of the </a:t>
              </a:r>
              <a:br>
                <a:rPr lang="en-US" sz="1600" b="1" dirty="0">
                  <a:solidFill>
                    <a:schemeClr val="bg2">
                      <a:lumMod val="25000"/>
                    </a:schemeClr>
                  </a:solidFill>
                </a:rPr>
              </a:br>
              <a:r>
                <a:rPr lang="en-US" sz="1600" b="1" dirty="0">
                  <a:solidFill>
                    <a:schemeClr val="bg2">
                      <a:lumMod val="25000"/>
                    </a:schemeClr>
                  </a:solidFill>
                </a:rPr>
                <a:t>CAO Handbook is </a:t>
              </a:r>
              <a:br>
                <a:rPr lang="en-US" sz="1600" b="1" dirty="0">
                  <a:solidFill>
                    <a:schemeClr val="bg2">
                      <a:lumMod val="25000"/>
                    </a:schemeClr>
                  </a:solidFill>
                </a:rPr>
              </a:br>
              <a:r>
                <a:rPr lang="en-US" sz="1600" b="1" dirty="0">
                  <a:solidFill>
                    <a:schemeClr val="bg2">
                      <a:lumMod val="25000"/>
                    </a:schemeClr>
                  </a:solidFill>
                </a:rPr>
                <a:t>available here</a:t>
              </a:r>
            </a:p>
          </p:txBody>
        </p:sp>
        <p:cxnSp>
          <p:nvCxnSpPr>
            <p:cNvPr id="26" name="Straight Arrow Connector 25"/>
            <p:cNvCxnSpPr/>
            <p:nvPr/>
          </p:nvCxnSpPr>
          <p:spPr>
            <a:xfrm flipH="1">
              <a:off x="7700212" y="1879986"/>
              <a:ext cx="8604" cy="526330"/>
            </a:xfrm>
            <a:prstGeom prst="straightConnector1">
              <a:avLst/>
            </a:prstGeom>
            <a:ln w="63500">
              <a:solidFill>
                <a:srgbClr val="FF9C2A"/>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7678538" y="1879986"/>
              <a:ext cx="1785815" cy="0"/>
            </a:xfrm>
            <a:prstGeom prst="line">
              <a:avLst/>
            </a:prstGeom>
            <a:ln w="63500">
              <a:solidFill>
                <a:srgbClr val="FF9C2A"/>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11879" y="2313431"/>
            <a:ext cx="5294377" cy="3322925"/>
          </a:xfrm>
          <a:prstGeom prst="rect">
            <a:avLst/>
          </a:prstGeom>
        </p:spPr>
      </p:pic>
      <p:grpSp>
        <p:nvGrpSpPr>
          <p:cNvPr id="3" name="Group 2">
            <a:extLst>
              <a:ext uri="{FF2B5EF4-FFF2-40B4-BE49-F238E27FC236}">
                <a16:creationId xmlns:a16="http://schemas.microsoft.com/office/drawing/2014/main" id="{358B7A57-3D8C-44E8-81AA-BEF0DE1A6D0A}"/>
              </a:ext>
              <a:ext uri="{C183D7F6-B498-43B3-948B-1728B52AA6E4}">
                <adec:decorative xmlns:adec="http://schemas.microsoft.com/office/drawing/2017/decorative" val="1"/>
              </a:ext>
            </a:extLst>
          </p:cNvPr>
          <p:cNvGrpSpPr/>
          <p:nvPr/>
        </p:nvGrpSpPr>
        <p:grpSpPr>
          <a:xfrm>
            <a:off x="8592938" y="4819639"/>
            <a:ext cx="3145873" cy="816717"/>
            <a:chOff x="8592938" y="4819639"/>
            <a:chExt cx="3145873" cy="816717"/>
          </a:xfrm>
        </p:grpSpPr>
        <p:sp>
          <p:nvSpPr>
            <p:cNvPr id="14" name="Rectangle 13"/>
            <p:cNvSpPr/>
            <p:nvPr/>
          </p:nvSpPr>
          <p:spPr>
            <a:xfrm>
              <a:off x="9394316" y="4819639"/>
              <a:ext cx="2344495" cy="816717"/>
            </a:xfrm>
            <a:prstGeom prst="rect">
              <a:avLst/>
            </a:prstGeom>
            <a:solidFill>
              <a:srgbClr val="77A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2">
                      <a:lumMod val="25000"/>
                    </a:schemeClr>
                  </a:solidFill>
                </a:rPr>
                <a:t>﻿Watch this space for</a:t>
              </a:r>
            </a:p>
            <a:p>
              <a:r>
                <a:rPr lang="en-US" b="1" dirty="0">
                  <a:solidFill>
                    <a:schemeClr val="bg2">
                      <a:lumMod val="25000"/>
                    </a:schemeClr>
                  </a:solidFill>
                </a:rPr>
                <a:t>‘Important Dates’.</a:t>
              </a:r>
            </a:p>
          </p:txBody>
        </p:sp>
        <p:cxnSp>
          <p:nvCxnSpPr>
            <p:cNvPr id="36" name="Straight Arrow Connector 35"/>
            <p:cNvCxnSpPr/>
            <p:nvPr/>
          </p:nvCxnSpPr>
          <p:spPr>
            <a:xfrm flipH="1" flipV="1">
              <a:off x="8592938" y="4874781"/>
              <a:ext cx="893090" cy="152632"/>
            </a:xfrm>
            <a:prstGeom prst="straightConnector1">
              <a:avLst/>
            </a:prstGeom>
            <a:ln w="63500">
              <a:solidFill>
                <a:srgbClr val="77AA44"/>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1011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﻿Finally...</a:t>
            </a:r>
          </a:p>
        </p:txBody>
      </p:sp>
      <p:grpSp>
        <p:nvGrpSpPr>
          <p:cNvPr id="3" name="Group 2">
            <a:extLst>
              <a:ext uri="{FF2B5EF4-FFF2-40B4-BE49-F238E27FC236}">
                <a16:creationId xmlns:a16="http://schemas.microsoft.com/office/drawing/2014/main" id="{42ED4F4A-8406-4781-A24A-A65564671749}"/>
              </a:ext>
              <a:ext uri="{C183D7F6-B498-43B3-948B-1728B52AA6E4}">
                <adec:decorative xmlns:adec="http://schemas.microsoft.com/office/drawing/2017/decorative" val="1"/>
              </a:ext>
            </a:extLst>
          </p:cNvPr>
          <p:cNvGrpSpPr/>
          <p:nvPr/>
        </p:nvGrpSpPr>
        <p:grpSpPr>
          <a:xfrm>
            <a:off x="624934" y="2075138"/>
            <a:ext cx="3467564" cy="3020969"/>
            <a:chOff x="624934" y="2075138"/>
            <a:chExt cx="3467564" cy="3020969"/>
          </a:xfrm>
        </p:grpSpPr>
        <p:sp>
          <p:nvSpPr>
            <p:cNvPr id="9" name="Rectangle 8"/>
            <p:cNvSpPr/>
            <p:nvPr/>
          </p:nvSpPr>
          <p:spPr>
            <a:xfrm>
              <a:off x="624934" y="2648585"/>
              <a:ext cx="3467564" cy="2447522"/>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b"/>
            <a:lstStyle/>
            <a:p>
              <a:pPr algn="ctr">
                <a:lnSpc>
                  <a:spcPct val="90000"/>
                </a:lnSpc>
              </a:pPr>
              <a:r>
                <a:rPr lang="en-US" sz="2300" b="1" dirty="0">
                  <a:solidFill>
                    <a:schemeClr val="tx1"/>
                  </a:solidFill>
                </a:rPr>
                <a:t>﻿Remember to carefully </a:t>
              </a:r>
              <a:br>
                <a:rPr lang="en-US" sz="2300" b="1" dirty="0">
                  <a:solidFill>
                    <a:schemeClr val="tx1"/>
                  </a:solidFill>
                </a:rPr>
              </a:br>
              <a:r>
                <a:rPr lang="en-US" sz="2300" b="1" dirty="0">
                  <a:solidFill>
                    <a:schemeClr val="tx1"/>
                  </a:solidFill>
                </a:rPr>
                <a:t>read all of the documents and instructions </a:t>
              </a:r>
            </a:p>
            <a:p>
              <a:pPr algn="ctr">
                <a:lnSpc>
                  <a:spcPct val="90000"/>
                </a:lnSpc>
              </a:pPr>
              <a:r>
                <a:rPr lang="en-US" sz="2300" b="1" dirty="0">
                  <a:solidFill>
                    <a:schemeClr val="tx1"/>
                  </a:solidFill>
                </a:rPr>
                <a:t>from CAO.</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85413"/>
            <a:stretch/>
          </p:blipFill>
          <p:spPr>
            <a:xfrm>
              <a:off x="1782865" y="2075138"/>
              <a:ext cx="1250267" cy="1359408"/>
            </a:xfrm>
            <a:prstGeom prst="rect">
              <a:avLst/>
            </a:prstGeom>
          </p:spPr>
        </p:pic>
      </p:grpSp>
      <p:grpSp>
        <p:nvGrpSpPr>
          <p:cNvPr id="4" name="Group 3">
            <a:extLst>
              <a:ext uri="{FF2B5EF4-FFF2-40B4-BE49-F238E27FC236}">
                <a16:creationId xmlns:a16="http://schemas.microsoft.com/office/drawing/2014/main" id="{AF7367ED-4B70-4531-BF9B-978EFFF613C7}"/>
              </a:ext>
              <a:ext uri="{C183D7F6-B498-43B3-948B-1728B52AA6E4}">
                <adec:decorative xmlns:adec="http://schemas.microsoft.com/office/drawing/2017/decorative" val="1"/>
              </a:ext>
            </a:extLst>
          </p:cNvPr>
          <p:cNvGrpSpPr/>
          <p:nvPr/>
        </p:nvGrpSpPr>
        <p:grpSpPr>
          <a:xfrm>
            <a:off x="4368024" y="2648585"/>
            <a:ext cx="3467564" cy="3020969"/>
            <a:chOff x="4368024" y="2648585"/>
            <a:chExt cx="3467564" cy="3020969"/>
          </a:xfrm>
        </p:grpSpPr>
        <p:sp>
          <p:nvSpPr>
            <p:cNvPr id="12" name="Rectangle 11"/>
            <p:cNvSpPr/>
            <p:nvPr/>
          </p:nvSpPr>
          <p:spPr>
            <a:xfrm>
              <a:off x="4368024" y="2648585"/>
              <a:ext cx="3467564" cy="24475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t"/>
            <a:lstStyle/>
            <a:p>
              <a:pPr algn="ctr">
                <a:lnSpc>
                  <a:spcPct val="90000"/>
                </a:lnSpc>
              </a:pPr>
              <a:r>
                <a:rPr lang="en-US" sz="2300" b="1" dirty="0">
                  <a:solidFill>
                    <a:schemeClr val="tx1"/>
                  </a:solidFill>
                </a:rPr>
                <a:t>﻿Most applicants follow </a:t>
              </a:r>
              <a:br>
                <a:rPr lang="en-US" sz="2300" b="1" dirty="0">
                  <a:solidFill>
                    <a:schemeClr val="tx1"/>
                  </a:solidFill>
                </a:rPr>
              </a:br>
              <a:r>
                <a:rPr lang="en-US" sz="2300" b="1" dirty="0">
                  <a:solidFill>
                    <a:schemeClr val="tx1"/>
                  </a:solidFill>
                </a:rPr>
                <a:t>the simple instructions </a:t>
              </a:r>
              <a:br>
                <a:rPr lang="en-US" sz="2300" b="1" dirty="0">
                  <a:solidFill>
                    <a:schemeClr val="tx1"/>
                  </a:solidFill>
                </a:rPr>
              </a:br>
              <a:r>
                <a:rPr lang="en-US" sz="2300" b="1" dirty="0">
                  <a:solidFill>
                    <a:schemeClr val="tx1"/>
                  </a:solidFill>
                </a:rPr>
                <a:t>from CAO and get</a:t>
              </a:r>
            </a:p>
            <a:p>
              <a:pPr algn="ctr">
                <a:lnSpc>
                  <a:spcPct val="90000"/>
                </a:lnSpc>
              </a:pPr>
              <a:r>
                <a:rPr lang="en-US" sz="2300" b="1" dirty="0">
                  <a:solidFill>
                    <a:schemeClr val="tx1"/>
                  </a:solidFill>
                </a:rPr>
                <a:t>along just fine.</a:t>
              </a:r>
            </a:p>
            <a:p>
              <a:pPr algn="ctr">
                <a:lnSpc>
                  <a:spcPct val="90000"/>
                </a:lnSpc>
              </a:pPr>
              <a:endParaRPr lang="en-US" sz="2300" dirty="0">
                <a:solidFill>
                  <a:schemeClr val="tx1"/>
                </a:solidFill>
              </a:endParaRPr>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41823" r="42044"/>
            <a:stretch/>
          </p:blipFill>
          <p:spPr>
            <a:xfrm>
              <a:off x="5438077" y="4310146"/>
              <a:ext cx="1382752" cy="1359408"/>
            </a:xfrm>
            <a:prstGeom prst="rect">
              <a:avLst/>
            </a:prstGeom>
          </p:spPr>
        </p:pic>
      </p:grpSp>
      <p:grpSp>
        <p:nvGrpSpPr>
          <p:cNvPr id="5" name="Group 4">
            <a:extLst>
              <a:ext uri="{FF2B5EF4-FFF2-40B4-BE49-F238E27FC236}">
                <a16:creationId xmlns:a16="http://schemas.microsoft.com/office/drawing/2014/main" id="{7480BDB2-31BA-4AAE-8CA5-AA605B0562AC}"/>
              </a:ext>
              <a:ext uri="{C183D7F6-B498-43B3-948B-1728B52AA6E4}">
                <adec:decorative xmlns:adec="http://schemas.microsoft.com/office/drawing/2017/decorative" val="1"/>
              </a:ext>
            </a:extLst>
          </p:cNvPr>
          <p:cNvGrpSpPr/>
          <p:nvPr/>
        </p:nvGrpSpPr>
        <p:grpSpPr>
          <a:xfrm>
            <a:off x="8099963" y="2058636"/>
            <a:ext cx="3467564" cy="3037471"/>
            <a:chOff x="8099963" y="2058636"/>
            <a:chExt cx="3467564" cy="3037471"/>
          </a:xfrm>
        </p:grpSpPr>
        <p:sp>
          <p:nvSpPr>
            <p:cNvPr id="13" name="Rectangle 12"/>
            <p:cNvSpPr/>
            <p:nvPr/>
          </p:nvSpPr>
          <p:spPr>
            <a:xfrm>
              <a:off x="8099963" y="2648585"/>
              <a:ext cx="3467564" cy="2447522"/>
            </a:xfrm>
            <a:prstGeom prst="rect">
              <a:avLst/>
            </a:prstGeom>
            <a:solidFill>
              <a:srgbClr val="FDD4CC"/>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b"/>
            <a:lstStyle/>
            <a:p>
              <a:pPr algn="ctr">
                <a:lnSpc>
                  <a:spcPct val="90000"/>
                </a:lnSpc>
              </a:pPr>
              <a:r>
                <a:rPr lang="en-US" sz="2300" b="1" dirty="0">
                  <a:solidFill>
                    <a:schemeClr val="tx1"/>
                  </a:solidFill>
                </a:rPr>
                <a:t>﻿If you are unclear on any matter concerning the application process, please contact us via our </a:t>
              </a:r>
              <a:br>
                <a:rPr lang="en-US" sz="2300" b="1" dirty="0">
                  <a:solidFill>
                    <a:schemeClr val="tx1"/>
                  </a:solidFill>
                </a:rPr>
              </a:br>
              <a:r>
                <a:rPr lang="en-US" sz="2300" b="1" dirty="0">
                  <a:solidFill>
                    <a:schemeClr val="tx1"/>
                  </a:solidFill>
                </a:rPr>
                <a:t>website: www.cao.ie</a:t>
              </a:r>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84892"/>
            <a:stretch/>
          </p:blipFill>
          <p:spPr>
            <a:xfrm>
              <a:off x="9114722" y="2058636"/>
              <a:ext cx="1294874" cy="1359408"/>
            </a:xfrm>
            <a:prstGeom prst="rect">
              <a:avLst/>
            </a:prstGeom>
          </p:spPr>
        </p:pic>
      </p:grpSp>
    </p:spTree>
    <p:extLst>
      <p:ext uri="{BB962C8B-B14F-4D97-AF65-F5344CB8AC3E}">
        <p14:creationId xmlns:p14="http://schemas.microsoft.com/office/powerpoint/2010/main" val="176216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7506160" y="2587082"/>
            <a:ext cx="3847640" cy="2096429"/>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C183D7F6-B498-43B3-948B-1728B52AA6E4}">
                <adec:decorative xmlns:adec="http://schemas.microsoft.com/office/drawing/2017/decorative" val="1"/>
              </a:ext>
            </a:extLst>
          </p:cNvPr>
          <p:cNvSpPr/>
          <p:nvPr/>
        </p:nvSpPr>
        <p:spPr>
          <a:xfrm>
            <a:off x="847024" y="2587083"/>
            <a:ext cx="3847640" cy="2096429"/>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﻿Timely Action</a:t>
            </a:r>
          </a:p>
        </p:txBody>
      </p:sp>
      <p:sp>
        <p:nvSpPr>
          <p:cNvPr id="6" name="TextBox 5"/>
          <p:cNvSpPr txBox="1"/>
          <p:nvPr/>
        </p:nvSpPr>
        <p:spPr>
          <a:xfrm>
            <a:off x="1082259" y="2754400"/>
            <a:ext cx="3153477" cy="2092881"/>
          </a:xfrm>
          <a:prstGeom prst="rect">
            <a:avLst/>
          </a:prstGeom>
          <a:noFill/>
        </p:spPr>
        <p:txBody>
          <a:bodyPr wrap="square" rtlCol="0">
            <a:spAutoFit/>
          </a:bodyPr>
          <a:lstStyle/>
          <a:p>
            <a:r>
              <a:rPr lang="en-US" sz="2600" b="1" dirty="0"/>
              <a:t>﻿</a:t>
            </a:r>
            <a:r>
              <a:rPr lang="en-US" sz="2600" b="1" dirty="0">
                <a:solidFill>
                  <a:schemeClr val="bg1"/>
                </a:solidFill>
              </a:rPr>
              <a:t>DO NOT LEAVE </a:t>
            </a:r>
          </a:p>
          <a:p>
            <a:r>
              <a:rPr lang="en-US" sz="2600" b="1" dirty="0">
                <a:solidFill>
                  <a:schemeClr val="bg1"/>
                </a:solidFill>
              </a:rPr>
              <a:t>EVERTHING TO </a:t>
            </a:r>
          </a:p>
          <a:p>
            <a:r>
              <a:rPr lang="en-US" sz="2600" b="1" dirty="0">
                <a:solidFill>
                  <a:schemeClr val="bg1"/>
                </a:solidFill>
              </a:rPr>
              <a:t>THE LAST </a:t>
            </a:r>
          </a:p>
          <a:p>
            <a:r>
              <a:rPr lang="en-US" sz="2600" b="1" dirty="0">
                <a:solidFill>
                  <a:schemeClr val="bg1"/>
                </a:solidFill>
              </a:rPr>
              <a:t>MINUTE!</a:t>
            </a:r>
          </a:p>
          <a:p>
            <a:endParaRPr lang="en-US" sz="2600" b="1" dirty="0"/>
          </a:p>
        </p:txBody>
      </p:sp>
      <p:sp>
        <p:nvSpPr>
          <p:cNvPr id="5" name="TextBox 4"/>
          <p:cNvSpPr txBox="1"/>
          <p:nvPr/>
        </p:nvSpPr>
        <p:spPr>
          <a:xfrm>
            <a:off x="8522481" y="2754400"/>
            <a:ext cx="3208602" cy="1938992"/>
          </a:xfrm>
          <a:prstGeom prst="rect">
            <a:avLst/>
          </a:prstGeom>
          <a:noFill/>
        </p:spPr>
        <p:txBody>
          <a:bodyPr wrap="square" rtlCol="0">
            <a:spAutoFit/>
          </a:bodyPr>
          <a:lstStyle/>
          <a:p>
            <a:r>
              <a:rPr lang="en-US" sz="2000" b="1" dirty="0"/>
              <a:t>﻿In order to be fair to all applicants, closing dates </a:t>
            </a:r>
          </a:p>
          <a:p>
            <a:r>
              <a:rPr lang="en-US" sz="2000" b="1" dirty="0"/>
              <a:t>are strict and therefore action should be taken </a:t>
            </a:r>
          </a:p>
          <a:p>
            <a:r>
              <a:rPr lang="en-US" sz="2000" b="1" dirty="0"/>
              <a:t>in good time.</a:t>
            </a:r>
          </a:p>
          <a:p>
            <a:endParaRPr lang="en-US" sz="2000" b="1" dirty="0"/>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4593"/>
          <a:stretch/>
        </p:blipFill>
        <p:spPr>
          <a:xfrm>
            <a:off x="5710985" y="2079083"/>
            <a:ext cx="2833798" cy="3279648"/>
          </a:xfrm>
          <a:prstGeom prst="rect">
            <a:avLst/>
          </a:prstGeom>
          <a:effectLst>
            <a:outerShdw blurRad="50800" dist="38100" dir="2700000" algn="tl" rotWithShape="0">
              <a:prstClr val="black">
                <a:alpha val="40000"/>
              </a:prstClr>
            </a:outerShdw>
          </a:effectLst>
        </p:spPr>
      </p:pic>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60016"/>
          <a:stretch/>
        </p:blipFill>
        <p:spPr>
          <a:xfrm>
            <a:off x="3430239" y="2079083"/>
            <a:ext cx="2045010" cy="327964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831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an Application</a:t>
            </a:r>
          </a:p>
        </p:txBody>
      </p:sp>
      <p:pic>
        <p:nvPicPr>
          <p:cNvPr id="10" name="Content Placeholder 9">
            <a:extLst>
              <a:ext uri="{C183D7F6-B498-43B3-948B-1728B52AA6E4}">
                <adec:decorative xmlns:adec="http://schemas.microsoft.com/office/drawing/2017/decorative" val="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8414"/>
          <a:stretch/>
        </p:blipFill>
        <p:spPr>
          <a:xfrm>
            <a:off x="5230793" y="2087034"/>
            <a:ext cx="5856305" cy="4849588"/>
          </a:xfrm>
        </p:spPr>
      </p:pic>
      <p:sp>
        <p:nvSpPr>
          <p:cNvPr id="4" name="Rectangle 3"/>
          <p:cNvSpPr/>
          <p:nvPr/>
        </p:nvSpPr>
        <p:spPr>
          <a:xfrm>
            <a:off x="1353211" y="1907828"/>
            <a:ext cx="3398406" cy="1155412"/>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b="1" dirty="0">
                <a:solidFill>
                  <a:schemeClr val="accent1"/>
                </a:solidFill>
              </a:rPr>
              <a:t>﻿</a:t>
            </a:r>
            <a:r>
              <a:rPr lang="en-US" sz="1600" b="1" dirty="0">
                <a:solidFill>
                  <a:schemeClr val="accent1"/>
                </a:solidFill>
              </a:rPr>
              <a:t>Applicants apply online at </a:t>
            </a:r>
            <a:r>
              <a:rPr lang="en-US" b="1" dirty="0">
                <a:solidFill>
                  <a:schemeClr val="accent1"/>
                </a:solidFill>
              </a:rPr>
              <a:t>www.cao.ie/apply</a:t>
            </a:r>
          </a:p>
        </p:txBody>
      </p:sp>
      <p:sp>
        <p:nvSpPr>
          <p:cNvPr id="6" name="Rectangle 5"/>
          <p:cNvSpPr/>
          <p:nvPr/>
        </p:nvSpPr>
        <p:spPr>
          <a:xfrm>
            <a:off x="1353211" y="3159268"/>
            <a:ext cx="3398406" cy="1266428"/>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nSpc>
                <a:spcPct val="80000"/>
              </a:lnSpc>
            </a:pPr>
            <a:r>
              <a:rPr lang="en-US" sz="1600" b="1" dirty="0">
                <a:solidFill>
                  <a:schemeClr val="tx1"/>
                </a:solidFill>
              </a:rPr>
              <a:t>﻿</a:t>
            </a:r>
            <a:r>
              <a:rPr lang="en-GB" sz="1600" b="1" dirty="0">
                <a:solidFill>
                  <a:schemeClr val="tx1"/>
                </a:solidFill>
              </a:rPr>
              <a:t>Carefully enter details such as your name, address, date of birth, schools attended, examination information, etc.</a:t>
            </a:r>
          </a:p>
        </p:txBody>
      </p:sp>
      <p:sp>
        <p:nvSpPr>
          <p:cNvPr id="8" name="Rectangle 7"/>
          <p:cNvSpPr/>
          <p:nvPr/>
        </p:nvSpPr>
        <p:spPr>
          <a:xfrm>
            <a:off x="1353211" y="4567458"/>
            <a:ext cx="3398406" cy="1257269"/>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b="1" dirty="0">
                <a:solidFill>
                  <a:schemeClr val="tx1"/>
                </a:solidFill>
              </a:rPr>
              <a:t>﻿</a:t>
            </a:r>
            <a:r>
              <a:rPr lang="en-GB" sz="1600" b="1" dirty="0">
                <a:solidFill>
                  <a:schemeClr val="tx1"/>
                </a:solidFill>
              </a:rPr>
              <a:t>Make sure you inform CAO about all relevant qualifications and exemptions – select the relevant categories on the application form.</a:t>
            </a:r>
          </a:p>
        </p:txBody>
      </p:sp>
      <p:sp>
        <p:nvSpPr>
          <p:cNvPr id="3" name="TextBox 2">
            <a:extLst>
              <a:ext uri="{C183D7F6-B498-43B3-948B-1728B52AA6E4}">
                <adec:decorative xmlns:adec="http://schemas.microsoft.com/office/drawing/2017/decorative" val="1"/>
              </a:ext>
            </a:extLst>
          </p:cNvPr>
          <p:cNvSpPr txBox="1"/>
          <p:nvPr/>
        </p:nvSpPr>
        <p:spPr>
          <a:xfrm>
            <a:off x="9582150" y="3695700"/>
            <a:ext cx="381000"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31590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0624" y="1403462"/>
            <a:ext cx="5205984" cy="4904232"/>
          </a:xfrm>
          <a:prstGeom prst="rect">
            <a:avLst/>
          </a:prstGeom>
        </p:spPr>
      </p:pic>
      <p:sp>
        <p:nvSpPr>
          <p:cNvPr id="2" name="Title 1"/>
          <p:cNvSpPr>
            <a:spLocks noGrp="1"/>
          </p:cNvSpPr>
          <p:nvPr>
            <p:ph type="title"/>
          </p:nvPr>
        </p:nvSpPr>
        <p:spPr/>
        <p:txBody>
          <a:bodyPr/>
          <a:lstStyle/>
          <a:p>
            <a:r>
              <a:rPr lang="en-US" dirty="0"/>
              <a:t>﻿CAO Application Number</a:t>
            </a:r>
          </a:p>
        </p:txBody>
      </p:sp>
      <p:sp>
        <p:nvSpPr>
          <p:cNvPr id="3" name="Content Placeholder 2"/>
          <p:cNvSpPr>
            <a:spLocks noGrp="1"/>
          </p:cNvSpPr>
          <p:nvPr>
            <p:ph idx="1"/>
          </p:nvPr>
        </p:nvSpPr>
        <p:spPr>
          <a:xfrm>
            <a:off x="924026" y="1984929"/>
            <a:ext cx="6080931" cy="4032729"/>
          </a:xfrm>
        </p:spPr>
        <p:txBody>
          <a:bodyPr/>
          <a:lstStyle/>
          <a:p>
            <a:r>
              <a:rPr lang="en-US" b="0" dirty="0"/>
              <a:t>When you apply online your application number will appear on screen. You will also receive an email containing your CAO application number and an email verification code. </a:t>
            </a:r>
          </a:p>
          <a:p>
            <a:r>
              <a:rPr lang="en-US" b="0" dirty="0"/>
              <a:t>Your application number is private, and it will be used in every correspondence between you and the CAO for the rest of the year. </a:t>
            </a:r>
          </a:p>
          <a:p>
            <a:r>
              <a:rPr lang="en-US" b="0" dirty="0"/>
              <a:t>You will require your CAO application number, date of birth and password when you log in to your account via the ‘My Application’ facility to update your application. </a:t>
            </a:r>
          </a:p>
          <a:p>
            <a:pPr marL="0" indent="0">
              <a:buNone/>
            </a:pPr>
            <a:endParaRPr lang="en-US" dirty="0"/>
          </a:p>
        </p:txBody>
      </p:sp>
    </p:spTree>
    <p:extLst>
      <p:ext uri="{BB962C8B-B14F-4D97-AF65-F5344CB8AC3E}">
        <p14:creationId xmlns:p14="http://schemas.microsoft.com/office/powerpoint/2010/main" val="96235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﻿Qualifications &amp; Assessment</a:t>
            </a:r>
          </a:p>
        </p:txBody>
      </p:sp>
      <p:sp>
        <p:nvSpPr>
          <p:cNvPr id="3" name="Content Placeholder 2"/>
          <p:cNvSpPr>
            <a:spLocks noGrp="1"/>
          </p:cNvSpPr>
          <p:nvPr>
            <p:ph idx="1"/>
          </p:nvPr>
        </p:nvSpPr>
        <p:spPr>
          <a:xfrm>
            <a:off x="924026" y="1984929"/>
            <a:ext cx="6489145" cy="4032729"/>
          </a:xfrm>
        </p:spPr>
        <p:txBody>
          <a:bodyPr/>
          <a:lstStyle/>
          <a:p>
            <a:r>
              <a:rPr lang="en-US" dirty="0"/>
              <a:t>You must complete the Qualifications and Assessments categories that are relevant to you.</a:t>
            </a:r>
          </a:p>
        </p:txBody>
      </p:sp>
      <p:sp>
        <p:nvSpPr>
          <p:cNvPr id="4" name="Rectangle 3">
            <a:extLst>
              <a:ext uri="{C183D7F6-B498-43B3-948B-1728B52AA6E4}">
                <adec:decorative xmlns:adec="http://schemas.microsoft.com/office/drawing/2017/decorative" val="1"/>
              </a:ext>
            </a:extLst>
          </p:cNvPr>
          <p:cNvSpPr/>
          <p:nvPr/>
        </p:nvSpPr>
        <p:spPr>
          <a:xfrm>
            <a:off x="1289957" y="2759527"/>
            <a:ext cx="5061858" cy="2759529"/>
          </a:xfrm>
          <a:prstGeom prst="rect">
            <a:avLst/>
          </a:prstGeom>
          <a:solidFill>
            <a:srgbClr val="D6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469570" y="2967335"/>
            <a:ext cx="4626429" cy="2585323"/>
          </a:xfrm>
          <a:prstGeom prst="rect">
            <a:avLst/>
          </a:prstGeom>
        </p:spPr>
        <p:txBody>
          <a:bodyPr wrap="square">
            <a:spAutoFit/>
          </a:bodyPr>
          <a:lstStyle/>
          <a:p>
            <a:pPr lvl="0"/>
            <a:r>
              <a:rPr lang="en-US" b="1" dirty="0"/>
              <a:t>﻿</a:t>
            </a:r>
            <a:r>
              <a:rPr lang="en-GB" dirty="0"/>
              <a:t>Applicants presenting GCE A/AS Levels and GCSE examinations should select category 3 ‘GCE A/AS Level &amp; GCSE Applicants (2006 – 2027)’. GCE/GCSE applicants must provide additional information to support their application. Evidence of all examinations mentioned must be supplied. </a:t>
            </a:r>
          </a:p>
          <a:p>
            <a:pPr lvl="0"/>
            <a:r>
              <a:rPr lang="en-GB" dirty="0"/>
              <a:t>For more information and for details of the </a:t>
            </a:r>
            <a:r>
              <a:rPr lang="en-GB"/>
              <a:t>scoring scheme go </a:t>
            </a:r>
            <a:r>
              <a:rPr lang="en-GB" dirty="0"/>
              <a:t>to www.cao.ie/gce</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9600" y="2611948"/>
            <a:ext cx="4548652" cy="3405709"/>
          </a:xfrm>
          <a:prstGeom prst="rect">
            <a:avLst/>
          </a:prstGeom>
        </p:spPr>
      </p:pic>
    </p:spTree>
    <p:extLst>
      <p:ext uri="{BB962C8B-B14F-4D97-AF65-F5344CB8AC3E}">
        <p14:creationId xmlns:p14="http://schemas.microsoft.com/office/powerpoint/2010/main" val="13825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﻿Informing CAO of all GCSE, AS &amp; A Levels</a:t>
            </a:r>
          </a:p>
        </p:txBody>
      </p:sp>
      <p:sp>
        <p:nvSpPr>
          <p:cNvPr id="3" name="Content Placeholder 2"/>
          <p:cNvSpPr>
            <a:spLocks noGrp="1"/>
          </p:cNvSpPr>
          <p:nvPr>
            <p:ph idx="1"/>
          </p:nvPr>
        </p:nvSpPr>
        <p:spPr>
          <a:xfrm>
            <a:off x="924026" y="1819310"/>
            <a:ext cx="6479309" cy="4032729"/>
          </a:xfrm>
        </p:spPr>
        <p:txBody>
          <a:bodyPr>
            <a:normAutofit/>
          </a:bodyPr>
          <a:lstStyle/>
          <a:p>
            <a:pPr marL="357188" lvl="1" indent="-263525"/>
            <a:r>
              <a:rPr lang="en-GB" sz="1600" b="0" dirty="0"/>
              <a:t>GCE A/AS Level and GCSE applicants must enter the year, sitting, level, subject and grade for all GCSE, AS and A level examinations previously taken</a:t>
            </a:r>
            <a:r>
              <a:rPr lang="en-GB" sz="1600" dirty="0"/>
              <a:t>. Note: GCSE results are required to meet minimum entry requirements but are not used for points computation purposes.</a:t>
            </a:r>
          </a:p>
          <a:p>
            <a:r>
              <a:rPr lang="en-GB" sz="1600" b="0" dirty="0"/>
              <a:t>Applicants </a:t>
            </a:r>
            <a:r>
              <a:rPr lang="en-GB" sz="1600" b="0" u="sng" dirty="0"/>
              <a:t>MUST</a:t>
            </a:r>
            <a:r>
              <a:rPr lang="en-GB" sz="1600" b="0" dirty="0"/>
              <a:t> also provide copies of certificates/statements of results produced by an examining board to support their application. </a:t>
            </a:r>
          </a:p>
          <a:p>
            <a:r>
              <a:rPr lang="en-GB" sz="1600" b="0" dirty="0"/>
              <a:t>For instructions on uploading your supporting documents see cao.ie/upload. If you wish to post your documents to CAO, please see cao.ie/post for guidance – please do not do both. </a:t>
            </a:r>
          </a:p>
          <a:p>
            <a:r>
              <a:rPr lang="en-GB" sz="1600" b="0" dirty="0"/>
              <a:t>If supporting documents are not supplied, the qualifications mentioned will not be considered for assessment purposes.</a:t>
            </a:r>
          </a:p>
        </p:txBody>
      </p:sp>
      <p:sp>
        <p:nvSpPr>
          <p:cNvPr id="4" name="Rectangle 3">
            <a:extLst>
              <a:ext uri="{C183D7F6-B498-43B3-948B-1728B52AA6E4}">
                <adec:decorative xmlns:adec="http://schemas.microsoft.com/office/drawing/2017/decorative" val="1"/>
              </a:ext>
            </a:extLst>
          </p:cNvPr>
          <p:cNvSpPr/>
          <p:nvPr/>
        </p:nvSpPr>
        <p:spPr>
          <a:xfrm>
            <a:off x="1091175" y="4698749"/>
            <a:ext cx="6479309" cy="1232899"/>
          </a:xfrm>
          <a:prstGeom prst="rect">
            <a:avLst/>
          </a:prstGeom>
          <a:solidFill>
            <a:srgbClr val="D6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091175" y="4899699"/>
            <a:ext cx="6479309" cy="830997"/>
          </a:xfrm>
          <a:prstGeom prst="rect">
            <a:avLst/>
          </a:prstGeom>
        </p:spPr>
        <p:txBody>
          <a:bodyPr wrap="square">
            <a:spAutoFit/>
          </a:bodyPr>
          <a:lstStyle/>
          <a:p>
            <a:r>
              <a:rPr lang="en-GB" sz="1600" b="1" dirty="0"/>
              <a:t>Copies of  certificates/statements of results produced by an Examining Board must be supplied to CAO a minimum of 12 working days in advance of Round One offers. </a:t>
            </a:r>
          </a:p>
        </p:txBody>
      </p:sp>
      <p:pic>
        <p:nvPicPr>
          <p:cNvPr id="7" name="Picture 6">
            <a:extLst>
              <a:ext uri="{FF2B5EF4-FFF2-40B4-BE49-F238E27FC236}">
                <a16:creationId xmlns:a16="http://schemas.microsoft.com/office/drawing/2014/main" id="{B2F54836-DC91-334B-2B6E-31D15D6B123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403335" y="1840008"/>
            <a:ext cx="4589786" cy="3183699"/>
          </a:xfrm>
          <a:prstGeom prst="rect">
            <a:avLst/>
          </a:prstGeom>
        </p:spPr>
      </p:pic>
    </p:spTree>
    <p:extLst>
      <p:ext uri="{BB962C8B-B14F-4D97-AF65-F5344CB8AC3E}">
        <p14:creationId xmlns:p14="http://schemas.microsoft.com/office/powerpoint/2010/main" val="208179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Qualifications &amp; Assessment</a:t>
            </a:r>
          </a:p>
        </p:txBody>
      </p:sp>
      <p:sp>
        <p:nvSpPr>
          <p:cNvPr id="3" name="Content Placeholder 2"/>
          <p:cNvSpPr>
            <a:spLocks noGrp="1"/>
          </p:cNvSpPr>
          <p:nvPr>
            <p:ph idx="1"/>
          </p:nvPr>
        </p:nvSpPr>
        <p:spPr>
          <a:xfrm>
            <a:off x="924026" y="1984929"/>
            <a:ext cx="5612575" cy="4032729"/>
          </a:xfrm>
        </p:spPr>
        <p:txBody>
          <a:bodyPr>
            <a:noAutofit/>
          </a:bodyPr>
          <a:lstStyle/>
          <a:p>
            <a:r>
              <a:rPr lang="en-GB" sz="1800" b="0" dirty="0"/>
              <a:t>Applicants completing A/AS Level examinations in summer will be asked to insert their </a:t>
            </a:r>
            <a:r>
              <a:rPr lang="en-GB" sz="1800" b="0" dirty="0">
                <a:solidFill>
                  <a:srgbClr val="FF0000"/>
                </a:solidFill>
              </a:rPr>
              <a:t>5-digit centre number and 4-digit candidate number</a:t>
            </a:r>
            <a:r>
              <a:rPr lang="en-GB" sz="1800" b="0" dirty="0"/>
              <a:t> for each examination. </a:t>
            </a:r>
          </a:p>
          <a:p>
            <a:r>
              <a:rPr lang="en-GB" sz="1800" b="0" dirty="0"/>
              <a:t>You must inform CAO if you are taking your summer examinations with CCEA and/or with British/Welsh examining boards. If we do not have this information, CAO will be unable to obtain your results electronically. This information must be supplied when you are making your CAO application and must be fully and completely correct </a:t>
            </a:r>
            <a:r>
              <a:rPr lang="en-GB" sz="1800" b="0" dirty="0">
                <a:solidFill>
                  <a:srgbClr val="FF0000"/>
                </a:solidFill>
              </a:rPr>
              <a:t>no later than 23 July.</a:t>
            </a:r>
          </a:p>
          <a:p>
            <a:r>
              <a:rPr lang="en-GB" sz="1800" b="0" dirty="0"/>
              <a:t>Detailed instructions for the completion of this part of the application form may be found in the Qualifications and Assessments section of the CAO Handbook. </a:t>
            </a:r>
          </a:p>
        </p:txBody>
      </p:sp>
      <p:sp>
        <p:nvSpPr>
          <p:cNvPr id="7" name="Rectangle 6">
            <a:extLst>
              <a:ext uri="{C183D7F6-B498-43B3-948B-1728B52AA6E4}">
                <adec:decorative xmlns:adec="http://schemas.microsoft.com/office/drawing/2017/decorative" val="1"/>
              </a:ext>
            </a:extLst>
          </p:cNvPr>
          <p:cNvSpPr/>
          <p:nvPr/>
        </p:nvSpPr>
        <p:spPr>
          <a:xfrm>
            <a:off x="7406567" y="2628799"/>
            <a:ext cx="2651301" cy="268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F601E2B-8F96-B6B4-5B4F-FAB0143CB2E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92593" y="2066415"/>
            <a:ext cx="4561207" cy="3429479"/>
          </a:xfrm>
          <a:prstGeom prst="rect">
            <a:avLst/>
          </a:prstGeom>
        </p:spPr>
      </p:pic>
    </p:spTree>
    <p:extLst>
      <p:ext uri="{BB962C8B-B14F-4D97-AF65-F5344CB8AC3E}">
        <p14:creationId xmlns:p14="http://schemas.microsoft.com/office/powerpoint/2010/main" val="146973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3882</TotalTime>
  <Words>3051</Words>
  <Application>Microsoft Office PowerPoint</Application>
  <PresentationFormat>Widescreen</PresentationFormat>
  <Paragraphs>208</Paragraphs>
  <Slides>38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Applicants presenting GCE A/AS Level and GCSE qualifications</vt:lpstr>
      <vt:lpstr>﻿Purpose of the CAO</vt:lpstr>
      <vt:lpstr>﻿Application Process</vt:lpstr>
      <vt:lpstr>﻿Timely Action</vt:lpstr>
      <vt:lpstr>﻿Making an Application</vt:lpstr>
      <vt:lpstr>﻿CAO Application Number</vt:lpstr>
      <vt:lpstr>﻿Qualifications &amp; Assessment</vt:lpstr>
      <vt:lpstr>﻿Informing CAO of all GCSE, AS &amp; A Levels</vt:lpstr>
      <vt:lpstr>﻿ Qualifications &amp; Assessment</vt:lpstr>
      <vt:lpstr>Matching Prior Year Exam Data to Supporting Documentation </vt:lpstr>
      <vt:lpstr>AS Level Results</vt:lpstr>
      <vt:lpstr>Common Errors﻿</vt:lpstr>
      <vt:lpstr>﻿Choosing Courses</vt:lpstr>
      <vt:lpstr>﻿Level 8 and Level 7/6 Courses</vt:lpstr>
      <vt:lpstr>﻿2 Applications in 1</vt:lpstr>
      <vt:lpstr>Important</vt:lpstr>
      <vt:lpstr>﻿Order of Preference</vt:lpstr>
      <vt:lpstr>﻿Restrictions</vt:lpstr>
      <vt:lpstr>﻿Change of Mind Facility</vt:lpstr>
      <vt:lpstr>﻿Check and Confirm E-mail</vt:lpstr>
      <vt:lpstr>﻿When the results are released</vt:lpstr>
      <vt:lpstr>﻿Offer Notifications</vt:lpstr>
      <vt:lpstr>﻿Accepting an Offer</vt:lpstr>
      <vt:lpstr>How the Allocation Process works</vt:lpstr>
      <vt:lpstr>﻿Minimum Entry Requirements</vt:lpstr>
      <vt:lpstr>﻿Order of Merit List</vt:lpstr>
      <vt:lpstr>Allocation Process</vt:lpstr>
      <vt:lpstr>﻿Additional Offers</vt:lpstr>
      <vt:lpstr>﻿Allocation Process Example </vt:lpstr>
      <vt:lpstr>﻿Example - After the results are released</vt:lpstr>
      <vt:lpstr>﻿Example – Round 1 Offers</vt:lpstr>
      <vt:lpstr>Decision-making</vt:lpstr>
      <vt:lpstr>﻿Round 2 Offers</vt:lpstr>
      <vt:lpstr>﻿Round 3 Offers</vt:lpstr>
      <vt:lpstr>﻿Genuine Order of Preference</vt:lpstr>
      <vt:lpstr>﻿Communication with CAO</vt:lpstr>
      <vt:lpstr>﻿Useful Resources</vt:lpstr>
      <vt:lpstr>﻿Finally...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Marguerite Lynch</dc:creator>
  <cp:lastModifiedBy>Eileen Keleghan</cp:lastModifiedBy>
  <cp:revision>174</cp:revision>
  <cp:lastPrinted>2018-09-05T14:19:09Z</cp:lastPrinted>
  <dcterms:created xsi:type="dcterms:W3CDTF">2018-02-27T09:45:41Z</dcterms:created>
  <dcterms:modified xsi:type="dcterms:W3CDTF">2026-09-11T09:46:21Z</dcterms:modified>
</cp:coreProperties>
</file>