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8" r:id="rId3"/>
    <p:sldId id="257" r:id="rId4"/>
    <p:sldId id="263" r:id="rId5"/>
    <p:sldId id="264" r:id="rId6"/>
    <p:sldId id="298" r:id="rId7"/>
    <p:sldId id="297" r:id="rId8"/>
    <p:sldId id="265" r:id="rId9"/>
    <p:sldId id="291" r:id="rId10"/>
    <p:sldId id="266" r:id="rId11"/>
    <p:sldId id="292" r:id="rId12"/>
    <p:sldId id="293" r:id="rId13"/>
    <p:sldId id="294" r:id="rId14"/>
    <p:sldId id="302" r:id="rId15"/>
    <p:sldId id="296" r:id="rId16"/>
    <p:sldId id="295" r:id="rId17"/>
    <p:sldId id="299" r:id="rId18"/>
    <p:sldId id="300" r:id="rId19"/>
    <p:sldId id="30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78"/>
    <a:srgbClr val="001E5E"/>
    <a:srgbClr val="00548E"/>
    <a:srgbClr val="E0E1E9"/>
    <a:srgbClr val="203864"/>
    <a:srgbClr val="C4EBFF"/>
    <a:srgbClr val="DF4B37"/>
    <a:srgbClr val="B3EFFB"/>
    <a:srgbClr val="B1EFFF"/>
    <a:srgbClr val="79F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432" autoAdjust="0"/>
  </p:normalViewPr>
  <p:slideViewPr>
    <p:cSldViewPr snapToGrid="0" snapToObjects="1" showGuides="1">
      <p:cViewPr varScale="1">
        <p:scale>
          <a:sx n="66" d="100"/>
          <a:sy n="66" d="100"/>
        </p:scale>
        <p:origin x="90" y="648"/>
      </p:cViewPr>
      <p:guideLst>
        <p:guide orient="horz" pos="2183"/>
        <p:guide pos="3840"/>
      </p:guideLst>
    </p:cSldViewPr>
  </p:slideViewPr>
  <p:outlineViewPr>
    <p:cViewPr>
      <p:scale>
        <a:sx n="33" d="100"/>
        <a:sy n="33" d="100"/>
      </p:scale>
      <p:origin x="0" y="-10548"/>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EA87D-9F1E-7345-96D4-43D383D5A217}" type="datetimeFigureOut">
              <a:rPr lang="en-US" smtClean="0"/>
              <a:t>9/9/2026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D9EC6D-8452-D74A-A390-B4D5E027EC36}" type="slidenum">
              <a:rPr lang="en-US" smtClean="0"/>
              <a:t>‹#›</a:t>
            </a:fld>
            <a:endParaRPr lang="en-US" dirty="0"/>
          </a:p>
        </p:txBody>
      </p:sp>
    </p:spTree>
    <p:extLst>
      <p:ext uri="{BB962C8B-B14F-4D97-AF65-F5344CB8AC3E}">
        <p14:creationId xmlns:p14="http://schemas.microsoft.com/office/powerpoint/2010/main" val="826032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680200"/>
          </a:xfrm>
          <a:prstGeom prst="rect">
            <a:avLst/>
          </a:prstGeom>
        </p:spPr>
      </p:pic>
      <p:sp>
        <p:nvSpPr>
          <p:cNvPr id="14" name="Rectangle 13"/>
          <p:cNvSpPr/>
          <p:nvPr userDrawn="1"/>
        </p:nvSpPr>
        <p:spPr>
          <a:xfrm>
            <a:off x="0" y="4676172"/>
            <a:ext cx="12192000" cy="1063956"/>
          </a:xfrm>
          <a:prstGeom prst="rect">
            <a:avLst/>
          </a:prstGeom>
          <a:solidFill>
            <a:schemeClr val="accent1">
              <a:lumMod val="5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
          <p:cNvSpPr/>
          <p:nvPr userDrawn="1"/>
        </p:nvSpPr>
        <p:spPr>
          <a:xfrm>
            <a:off x="0" y="5141899"/>
            <a:ext cx="12192000" cy="1716101"/>
          </a:xfrm>
          <a:custGeom>
            <a:avLst/>
            <a:gdLst>
              <a:gd name="connsiteX0" fmla="*/ 0 w 12192000"/>
              <a:gd name="connsiteY0" fmla="*/ 0 h 1713123"/>
              <a:gd name="connsiteX1" fmla="*/ 12192000 w 12192000"/>
              <a:gd name="connsiteY1" fmla="*/ 0 h 1713123"/>
              <a:gd name="connsiteX2" fmla="*/ 12192000 w 12192000"/>
              <a:gd name="connsiteY2" fmla="*/ 1713123 h 1713123"/>
              <a:gd name="connsiteX3" fmla="*/ 0 w 12192000"/>
              <a:gd name="connsiteY3" fmla="*/ 1713123 h 1713123"/>
              <a:gd name="connsiteX4" fmla="*/ 0 w 12192000"/>
              <a:gd name="connsiteY4" fmla="*/ 0 h 1713123"/>
              <a:gd name="connsiteX0" fmla="*/ 0 w 12192000"/>
              <a:gd name="connsiteY0" fmla="*/ 2978 h 1716101"/>
              <a:gd name="connsiteX1" fmla="*/ 473725 w 12192000"/>
              <a:gd name="connsiteY1" fmla="*/ 0 h 1716101"/>
              <a:gd name="connsiteX2" fmla="*/ 12192000 w 12192000"/>
              <a:gd name="connsiteY2" fmla="*/ 2978 h 1716101"/>
              <a:gd name="connsiteX3" fmla="*/ 12192000 w 12192000"/>
              <a:gd name="connsiteY3" fmla="*/ 1716101 h 1716101"/>
              <a:gd name="connsiteX4" fmla="*/ 0 w 12192000"/>
              <a:gd name="connsiteY4" fmla="*/ 1716101 h 1716101"/>
              <a:gd name="connsiteX5" fmla="*/ 0 w 12192000"/>
              <a:gd name="connsiteY5" fmla="*/ 2978 h 1716101"/>
              <a:gd name="connsiteX0" fmla="*/ 0 w 12192000"/>
              <a:gd name="connsiteY0" fmla="*/ 2978 h 1716101"/>
              <a:gd name="connsiteX1" fmla="*/ 473725 w 12192000"/>
              <a:gd name="connsiteY1" fmla="*/ 0 h 1716101"/>
              <a:gd name="connsiteX2" fmla="*/ 1220618 w 12192000"/>
              <a:gd name="connsiteY2" fmla="*/ 7276 h 1716101"/>
              <a:gd name="connsiteX3" fmla="*/ 12192000 w 12192000"/>
              <a:gd name="connsiteY3" fmla="*/ 2978 h 1716101"/>
              <a:gd name="connsiteX4" fmla="*/ 12192000 w 12192000"/>
              <a:gd name="connsiteY4" fmla="*/ 1716101 h 1716101"/>
              <a:gd name="connsiteX5" fmla="*/ 0 w 12192000"/>
              <a:gd name="connsiteY5" fmla="*/ 1716101 h 1716101"/>
              <a:gd name="connsiteX6" fmla="*/ 0 w 12192000"/>
              <a:gd name="connsiteY6"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716101">
                <a:moveTo>
                  <a:pt x="0" y="2978"/>
                </a:moveTo>
                <a:cubicBezTo>
                  <a:pt x="157908" y="-1687"/>
                  <a:pt x="315817" y="4665"/>
                  <a:pt x="473725" y="0"/>
                </a:cubicBezTo>
                <a:cubicBezTo>
                  <a:pt x="732613" y="274619"/>
                  <a:pt x="578958" y="111177"/>
                  <a:pt x="850605" y="373036"/>
                </a:cubicBezTo>
                <a:lnTo>
                  <a:pt x="1220618" y="7276"/>
                </a:lnTo>
                <a:lnTo>
                  <a:pt x="12192000" y="2978"/>
                </a:lnTo>
                <a:lnTo>
                  <a:pt x="12192000" y="1716101"/>
                </a:lnTo>
                <a:lnTo>
                  <a:pt x="0" y="1716101"/>
                </a:lnTo>
                <a:lnTo>
                  <a:pt x="0" y="297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userDrawn="1"/>
        </p:nvSpPr>
        <p:spPr>
          <a:xfrm>
            <a:off x="528808" y="1156773"/>
            <a:ext cx="6106167" cy="2624693"/>
          </a:xfrm>
          <a:prstGeom prst="rect">
            <a:avLst/>
          </a:prstGeom>
          <a:noFill/>
        </p:spPr>
        <p:txBody>
          <a:bodyPr wrap="square" rtlCol="0">
            <a:spAutoFit/>
          </a:bodyPr>
          <a:lstStyle/>
          <a:p>
            <a:pPr>
              <a:lnSpc>
                <a:spcPct val="80000"/>
              </a:lnSpc>
            </a:pPr>
            <a:r>
              <a:rPr lang="en-US" sz="6600" b="1" dirty="0">
                <a:solidFill>
                  <a:schemeClr val="bg1"/>
                </a:solidFill>
              </a:rPr>
              <a:t>A guide</a:t>
            </a:r>
            <a:r>
              <a:rPr lang="en-US" sz="6600" b="1" baseline="0" dirty="0">
                <a:solidFill>
                  <a:schemeClr val="bg1"/>
                </a:solidFill>
              </a:rPr>
              <a:t> for parents and  guardians</a:t>
            </a:r>
            <a:endParaRPr lang="en-US" sz="6600" b="1"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95667" y="5446365"/>
            <a:ext cx="1438656" cy="1051560"/>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68596" y="5751703"/>
            <a:ext cx="2962656" cy="390144"/>
          </a:xfrm>
          <a:prstGeom prst="rect">
            <a:avLst/>
          </a:prstGeom>
        </p:spPr>
      </p:pic>
    </p:spTree>
    <p:extLst>
      <p:ext uri="{BB962C8B-B14F-4D97-AF65-F5344CB8AC3E}">
        <p14:creationId xmlns:p14="http://schemas.microsoft.com/office/powerpoint/2010/main" val="1379283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4" name="Rectangle 13"/>
          <p:cNvSpPr/>
          <p:nvPr userDrawn="1"/>
        </p:nvSpPr>
        <p:spPr>
          <a:xfrm>
            <a:off x="0" y="0"/>
            <a:ext cx="12192000" cy="5740128"/>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
          <p:cNvSpPr/>
          <p:nvPr userDrawn="1"/>
        </p:nvSpPr>
        <p:spPr>
          <a:xfrm>
            <a:off x="0" y="4425746"/>
            <a:ext cx="12192000" cy="1716101"/>
          </a:xfrm>
          <a:custGeom>
            <a:avLst/>
            <a:gdLst>
              <a:gd name="connsiteX0" fmla="*/ 0 w 12192000"/>
              <a:gd name="connsiteY0" fmla="*/ 0 h 1713123"/>
              <a:gd name="connsiteX1" fmla="*/ 12192000 w 12192000"/>
              <a:gd name="connsiteY1" fmla="*/ 0 h 1713123"/>
              <a:gd name="connsiteX2" fmla="*/ 12192000 w 12192000"/>
              <a:gd name="connsiteY2" fmla="*/ 1713123 h 1713123"/>
              <a:gd name="connsiteX3" fmla="*/ 0 w 12192000"/>
              <a:gd name="connsiteY3" fmla="*/ 1713123 h 1713123"/>
              <a:gd name="connsiteX4" fmla="*/ 0 w 12192000"/>
              <a:gd name="connsiteY4" fmla="*/ 0 h 1713123"/>
              <a:gd name="connsiteX0" fmla="*/ 0 w 12192000"/>
              <a:gd name="connsiteY0" fmla="*/ 2978 h 1716101"/>
              <a:gd name="connsiteX1" fmla="*/ 473725 w 12192000"/>
              <a:gd name="connsiteY1" fmla="*/ 0 h 1716101"/>
              <a:gd name="connsiteX2" fmla="*/ 12192000 w 12192000"/>
              <a:gd name="connsiteY2" fmla="*/ 2978 h 1716101"/>
              <a:gd name="connsiteX3" fmla="*/ 12192000 w 12192000"/>
              <a:gd name="connsiteY3" fmla="*/ 1716101 h 1716101"/>
              <a:gd name="connsiteX4" fmla="*/ 0 w 12192000"/>
              <a:gd name="connsiteY4" fmla="*/ 1716101 h 1716101"/>
              <a:gd name="connsiteX5" fmla="*/ 0 w 12192000"/>
              <a:gd name="connsiteY5" fmla="*/ 2978 h 1716101"/>
              <a:gd name="connsiteX0" fmla="*/ 0 w 12192000"/>
              <a:gd name="connsiteY0" fmla="*/ 2978 h 1716101"/>
              <a:gd name="connsiteX1" fmla="*/ 473725 w 12192000"/>
              <a:gd name="connsiteY1" fmla="*/ 0 h 1716101"/>
              <a:gd name="connsiteX2" fmla="*/ 1220618 w 12192000"/>
              <a:gd name="connsiteY2" fmla="*/ 7276 h 1716101"/>
              <a:gd name="connsiteX3" fmla="*/ 12192000 w 12192000"/>
              <a:gd name="connsiteY3" fmla="*/ 2978 h 1716101"/>
              <a:gd name="connsiteX4" fmla="*/ 12192000 w 12192000"/>
              <a:gd name="connsiteY4" fmla="*/ 1716101 h 1716101"/>
              <a:gd name="connsiteX5" fmla="*/ 0 w 12192000"/>
              <a:gd name="connsiteY5" fmla="*/ 1716101 h 1716101"/>
              <a:gd name="connsiteX6" fmla="*/ 0 w 12192000"/>
              <a:gd name="connsiteY6"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716101">
                <a:moveTo>
                  <a:pt x="0" y="2978"/>
                </a:moveTo>
                <a:cubicBezTo>
                  <a:pt x="157908" y="-1687"/>
                  <a:pt x="315817" y="4665"/>
                  <a:pt x="473725" y="0"/>
                </a:cubicBezTo>
                <a:cubicBezTo>
                  <a:pt x="732613" y="274619"/>
                  <a:pt x="578958" y="111177"/>
                  <a:pt x="850605" y="373036"/>
                </a:cubicBezTo>
                <a:lnTo>
                  <a:pt x="1220618" y="7276"/>
                </a:lnTo>
                <a:lnTo>
                  <a:pt x="12192000" y="2978"/>
                </a:lnTo>
                <a:lnTo>
                  <a:pt x="12192000" y="1716101"/>
                </a:lnTo>
                <a:lnTo>
                  <a:pt x="0" y="1716101"/>
                </a:lnTo>
                <a:lnTo>
                  <a:pt x="0" y="297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userDrawn="1"/>
        </p:nvSpPr>
        <p:spPr>
          <a:xfrm>
            <a:off x="528809" y="1156773"/>
            <a:ext cx="4395730" cy="2336024"/>
          </a:xfrm>
          <a:prstGeom prst="rect">
            <a:avLst/>
          </a:prstGeom>
          <a:noFill/>
        </p:spPr>
        <p:txBody>
          <a:bodyPr wrap="square" rtlCol="0">
            <a:spAutoFit/>
          </a:bodyPr>
          <a:lstStyle/>
          <a:p>
            <a:pPr>
              <a:lnSpc>
                <a:spcPct val="80000"/>
              </a:lnSpc>
            </a:pPr>
            <a:r>
              <a:rPr lang="en-US" sz="8800" b="1" dirty="0">
                <a:solidFill>
                  <a:schemeClr val="bg1"/>
                </a:solidFill>
              </a:rPr>
              <a:t>Appling</a:t>
            </a:r>
          </a:p>
          <a:p>
            <a:pPr>
              <a:lnSpc>
                <a:spcPct val="80000"/>
              </a:lnSpc>
            </a:pPr>
            <a:r>
              <a:rPr lang="en-US" sz="8800" b="1" dirty="0">
                <a:solidFill>
                  <a:schemeClr val="bg1"/>
                </a:solidFill>
              </a:rPr>
              <a:t>to</a:t>
            </a:r>
            <a:r>
              <a:rPr lang="en-US" sz="8800" b="1" baseline="0" dirty="0">
                <a:solidFill>
                  <a:schemeClr val="bg1"/>
                </a:solidFill>
              </a:rPr>
              <a:t> CAO</a:t>
            </a:r>
            <a:endParaRPr lang="en-US" sz="8800" b="1" dirty="0">
              <a:solidFill>
                <a:schemeClr val="bg1"/>
              </a:solidFill>
            </a:endParaRP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95667" y="5446365"/>
            <a:ext cx="1438656" cy="1051560"/>
          </a:xfrm>
          <a:prstGeom prst="rect">
            <a:avLst/>
          </a:prstGeom>
        </p:spPr>
      </p:pic>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596" y="5751703"/>
            <a:ext cx="2962656" cy="390144"/>
          </a:xfrm>
          <a:prstGeom prst="rect">
            <a:avLst/>
          </a:prstGeom>
        </p:spPr>
      </p:pic>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2529" y="505130"/>
            <a:ext cx="5900928" cy="4547616"/>
          </a:xfrm>
          <a:prstGeom prst="rect">
            <a:avLst/>
          </a:prstGeom>
          <a:effectLst>
            <a:outerShdw blurRad="241300" dist="38100" dir="2700000" algn="tl"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4" name="Group 23"/>
          <p:cNvGrpSpPr/>
          <p:nvPr userDrawn="1"/>
        </p:nvGrpSpPr>
        <p:grpSpPr>
          <a:xfrm>
            <a:off x="0" y="0"/>
            <a:ext cx="12192000" cy="1788999"/>
            <a:chOff x="0" y="0"/>
            <a:chExt cx="12192000" cy="1788999"/>
          </a:xfrm>
        </p:grpSpPr>
        <p:grpSp>
          <p:nvGrpSpPr>
            <p:cNvPr id="21" name="Group 20"/>
            <p:cNvGrpSpPr/>
            <p:nvPr userDrawn="1"/>
          </p:nvGrpSpPr>
          <p:grpSpPr>
            <a:xfrm>
              <a:off x="0" y="0"/>
              <a:ext cx="12192000" cy="1788999"/>
              <a:chOff x="0" y="0"/>
              <a:chExt cx="12192000" cy="1788999"/>
            </a:xfrm>
          </p:grpSpPr>
          <p:sp>
            <p:nvSpPr>
              <p:cNvPr id="9" name="Rectangle 8"/>
              <p:cNvSpPr/>
              <p:nvPr userDrawn="1"/>
            </p:nvSpPr>
            <p:spPr>
              <a:xfrm>
                <a:off x="0" y="0"/>
                <a:ext cx="12192000" cy="1646238"/>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rot="2684826">
                <a:off x="689472" y="1321700"/>
                <a:ext cx="467299" cy="467299"/>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Rectangle 7"/>
            <p:cNvSpPr/>
            <p:nvPr userDrawn="1"/>
          </p:nvSpPr>
          <p:spPr>
            <a:xfrm>
              <a:off x="0" y="0"/>
              <a:ext cx="12192000" cy="15093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p:nvPr>
        </p:nvSpPr>
        <p:spPr>
          <a:xfrm>
            <a:off x="847023" y="105878"/>
            <a:ext cx="10506777" cy="1232268"/>
          </a:xfrm>
        </p:spPr>
        <p:txBody>
          <a:bodyPr>
            <a:normAutofit/>
          </a:bodyPr>
          <a:lstStyle>
            <a:lvl1pPr>
              <a:defRPr sz="3600" b="1">
                <a:solidFill>
                  <a:schemeClr val="bg1"/>
                </a:solidFill>
                <a:latin typeface="+mn-lt"/>
              </a:defRPr>
            </a:lvl1pPr>
          </a:lstStyle>
          <a:p>
            <a:r>
              <a:rPr lang="en-US" dirty="0"/>
              <a:t>Click to edit Master title style</a:t>
            </a:r>
          </a:p>
        </p:txBody>
      </p:sp>
      <p:grpSp>
        <p:nvGrpSpPr>
          <p:cNvPr id="25" name="Group 24"/>
          <p:cNvGrpSpPr/>
          <p:nvPr userDrawn="1"/>
        </p:nvGrpSpPr>
        <p:grpSpPr>
          <a:xfrm>
            <a:off x="438457" y="6306184"/>
            <a:ext cx="11309106" cy="437481"/>
            <a:chOff x="438457" y="6306184"/>
            <a:chExt cx="11309106" cy="437481"/>
          </a:xfrm>
        </p:grpSpPr>
        <p:cxnSp>
          <p:nvCxnSpPr>
            <p:cNvPr id="13" name="Straight Connector 12"/>
            <p:cNvCxnSpPr/>
            <p:nvPr userDrawn="1"/>
          </p:nvCxnSpPr>
          <p:spPr>
            <a:xfrm>
              <a:off x="438457" y="6306184"/>
              <a:ext cx="11309106" cy="0"/>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508" y="6462844"/>
              <a:ext cx="1237488" cy="173736"/>
            </a:xfrm>
            <a:prstGeom prst="rect">
              <a:avLst/>
            </a:prstGeom>
          </p:spPr>
        </p:pic>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86949" y="6405337"/>
              <a:ext cx="652272" cy="338328"/>
            </a:xfrm>
            <a:prstGeom prst="rect">
              <a:avLst/>
            </a:prstGeom>
          </p:spPr>
        </p:pic>
      </p:grpSp>
      <p:sp>
        <p:nvSpPr>
          <p:cNvPr id="3" name="Content Placeholder 2"/>
          <p:cNvSpPr>
            <a:spLocks noGrp="1"/>
          </p:cNvSpPr>
          <p:nvPr userDrawn="1">
            <p:ph idx="1"/>
          </p:nvPr>
        </p:nvSpPr>
        <p:spPr>
          <a:xfrm>
            <a:off x="924026" y="1984929"/>
            <a:ext cx="10429774" cy="4032729"/>
          </a:xfrm>
        </p:spPr>
        <p:txBody>
          <a:bodyPr lIns="36000" anchor="t" anchorCtr="0">
            <a:normAutofit/>
          </a:bodyPr>
          <a:lstStyle>
            <a:lvl1pPr marL="342900" indent="-342900">
              <a:buClr>
                <a:schemeClr val="accent1">
                  <a:lumMod val="50000"/>
                </a:schemeClr>
              </a:buClr>
              <a:buSzPct val="105000"/>
              <a:buFont typeface="Arial" charset="0"/>
              <a:buChar char="•"/>
              <a:defRPr sz="2000" b="1">
                <a:latin typeface="+mn-lt"/>
              </a:defRPr>
            </a:lvl1pPr>
            <a:lvl2pPr marL="800100" indent="-342900">
              <a:buClr>
                <a:srgbClr val="DF4B37"/>
              </a:buClr>
              <a:buFont typeface="Arial" charset="0"/>
              <a:buChar char="•"/>
              <a:defRPr sz="2000" b="1">
                <a:latin typeface="+mn-lt"/>
              </a:defRPr>
            </a:lvl2pPr>
            <a:lvl3pPr marL="1257300" indent="-342900">
              <a:buClr>
                <a:srgbClr val="DF4B37"/>
              </a:buClr>
              <a:buFont typeface="Arial" charset="0"/>
              <a:buChar char="•"/>
              <a:defRPr sz="2000" b="1">
                <a:latin typeface="+mn-lt"/>
              </a:defRPr>
            </a:lvl3pPr>
            <a:lvl4pPr marL="1657350" indent="-285750">
              <a:buClr>
                <a:srgbClr val="DF4B37"/>
              </a:buClr>
              <a:buFont typeface="Arial" charset="0"/>
              <a:buChar char="•"/>
              <a:defRPr sz="2000" b="1">
                <a:latin typeface="+mn-lt"/>
              </a:defRPr>
            </a:lvl4pPr>
            <a:lvl5pPr marL="2114550" indent="-285750">
              <a:buClr>
                <a:srgbClr val="DF4B37"/>
              </a:buClr>
              <a:buFont typeface="Arial" charset="0"/>
              <a:buChar char="•"/>
              <a:defRPr sz="2000" b="1">
                <a:latin typeface="+mn-lt"/>
              </a:defRPr>
            </a:lvl5pPr>
          </a:lstStyle>
          <a:p>
            <a:pPr lvl="0"/>
            <a:r>
              <a:rPr lang="en-US" dirty="0"/>
              <a:t>Click to edit Master text styles</a:t>
            </a:r>
          </a:p>
        </p:txBody>
      </p:sp>
    </p:spTree>
    <p:extLst>
      <p:ext uri="{BB962C8B-B14F-4D97-AF65-F5344CB8AC3E}">
        <p14:creationId xmlns:p14="http://schemas.microsoft.com/office/powerpoint/2010/main" val="1677500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AA05B4-D931-F749-8A5D-136594B8E350}" type="datetimeFigureOut">
              <a:rPr lang="en-US" smtClean="0"/>
              <a:t>9/9/2026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D5AC5-0D8F-954A-8D6C-D9061AE9ABF1}"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604273" y="6554"/>
            <a:ext cx="12192000" cy="6629400"/>
          </a:xfrm>
          <a:prstGeom prst="rect">
            <a:avLst/>
          </a:prstGeom>
        </p:spPr>
      </p:pic>
    </p:spTree>
    <p:extLst>
      <p:ext uri="{BB962C8B-B14F-4D97-AF65-F5344CB8AC3E}">
        <p14:creationId xmlns:p14="http://schemas.microsoft.com/office/powerpoint/2010/main" val="1584459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AA05B4-D931-F749-8A5D-136594B8E350}" type="datetimeFigureOut">
              <a:rPr lang="en-US" smtClean="0"/>
              <a:t>9/9/2026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215526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AA05B4-D931-F749-8A5D-136594B8E350}" type="datetimeFigureOut">
              <a:rPr lang="en-US" smtClean="0"/>
              <a:t>9/9/2026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342035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AA05B4-D931-F749-8A5D-136594B8E350}" type="datetimeFigureOut">
              <a:rPr lang="en-US" smtClean="0"/>
              <a:t>9/9/2026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926493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AA05B4-D931-F749-8A5D-136594B8E350}" type="datetimeFigureOut">
              <a:rPr lang="en-US" smtClean="0"/>
              <a:t>9/9/2026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960199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AA05B4-D931-F749-8A5D-136594B8E350}" type="datetimeFigureOut">
              <a:rPr lang="en-US" smtClean="0"/>
              <a:t>9/9/2026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1D5AC5-0D8F-954A-8D6C-D9061AE9ABF1}" type="slidenum">
              <a:rPr lang="en-US" smtClean="0"/>
              <a:t>‹#›</a:t>
            </a:fld>
            <a:endParaRPr lang="en-US" dirty="0"/>
          </a:p>
        </p:txBody>
      </p:sp>
    </p:spTree>
    <p:extLst>
      <p:ext uri="{BB962C8B-B14F-4D97-AF65-F5344CB8AC3E}">
        <p14:creationId xmlns:p14="http://schemas.microsoft.com/office/powerpoint/2010/main" val="186965907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cao.ie/apply.php?page=myapp"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8ACE1-492C-1B02-23BA-7C6B52B4D0DE}"/>
              </a:ext>
            </a:extLst>
          </p:cNvPr>
          <p:cNvSpPr>
            <a:spLocks noGrp="1"/>
          </p:cNvSpPr>
          <p:nvPr>
            <p:ph type="title" idx="4294967295"/>
          </p:nvPr>
        </p:nvSpPr>
        <p:spPr>
          <a:xfrm>
            <a:off x="0" y="-1478189"/>
            <a:ext cx="10515600" cy="1325563"/>
          </a:xfrm>
        </p:spPr>
        <p:txBody>
          <a:bodyPr/>
          <a:lstStyle/>
          <a:p>
            <a:r>
              <a:rPr lang="en-GB" dirty="0"/>
              <a:t>Parents Guide 2027</a:t>
            </a:r>
          </a:p>
        </p:txBody>
      </p:sp>
    </p:spTree>
    <p:extLst>
      <p:ext uri="{BB962C8B-B14F-4D97-AF65-F5344CB8AC3E}">
        <p14:creationId xmlns:p14="http://schemas.microsoft.com/office/powerpoint/2010/main" val="142327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amendments to a CAO application</a:t>
            </a:r>
          </a:p>
        </p:txBody>
      </p:sp>
      <p:sp>
        <p:nvSpPr>
          <p:cNvPr id="3" name="Content Placeholder 2"/>
          <p:cNvSpPr>
            <a:spLocks noGrp="1"/>
          </p:cNvSpPr>
          <p:nvPr>
            <p:ph idx="1"/>
          </p:nvPr>
        </p:nvSpPr>
        <p:spPr>
          <a:xfrm>
            <a:off x="968630" y="3668751"/>
            <a:ext cx="7037946" cy="2486724"/>
          </a:xfrm>
        </p:spPr>
        <p:txBody>
          <a:bodyPr>
            <a:normAutofit fontScale="77500" lnSpcReduction="20000"/>
          </a:bodyPr>
          <a:lstStyle/>
          <a:p>
            <a:pPr>
              <a:lnSpc>
                <a:spcPct val="120000"/>
              </a:lnSpc>
            </a:pPr>
            <a:r>
              <a:rPr lang="en-US" b="0" dirty="0"/>
              <a:t>﻿It is important to note that there are restrictions on introducing courses using the Change of Mind facility - page 3 of the CAO Handbook outlines these restrictions.</a:t>
            </a:r>
          </a:p>
          <a:p>
            <a:pPr>
              <a:lnSpc>
                <a:spcPct val="120000"/>
              </a:lnSpc>
            </a:pPr>
            <a:r>
              <a:rPr lang="en-US" b="0" dirty="0"/>
              <a:t>There are several deadlines that must be noted when your child is making amendments to their CAO application. </a:t>
            </a:r>
            <a:r>
              <a:rPr lang="en-GB" b="0" dirty="0"/>
              <a:t>Your child may change some of their personal information (e.g. postal address, telephone number and email address) online using the </a:t>
            </a:r>
            <a:r>
              <a:rPr lang="en-GB" u="sng" dirty="0">
                <a:hlinkClick r:id="rId2"/>
              </a:rPr>
              <a:t>My Application</a:t>
            </a:r>
            <a:r>
              <a:rPr lang="en-GB" b="0" dirty="0"/>
              <a:t> facility. To change their name, date of birth or to add an examination category to their application, they must email CAO via the Correspondence Section of their account. </a:t>
            </a:r>
            <a:endParaRPr lang="en-US" b="0"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6874" y="3646448"/>
            <a:ext cx="3255589" cy="2438115"/>
          </a:xfrm>
          <a:prstGeom prst="rect">
            <a:avLst/>
          </a:prstGeom>
        </p:spPr>
      </p:pic>
      <p:graphicFrame>
        <p:nvGraphicFramePr>
          <p:cNvPr id="6" name="Content Placeholder 3">
            <a:extLst>
              <a:ext uri="{FF2B5EF4-FFF2-40B4-BE49-F238E27FC236}">
                <a16:creationId xmlns:a16="http://schemas.microsoft.com/office/drawing/2014/main" id="{3AC137C9-1616-41D0-AB23-24B502B5DB7B}"/>
              </a:ext>
            </a:extLst>
          </p:cNvPr>
          <p:cNvGraphicFramePr>
            <a:graphicFrameLocks/>
          </p:cNvGraphicFramePr>
          <p:nvPr>
            <p:extLst>
              <p:ext uri="{D42A27DB-BD31-4B8C-83A1-F6EECF244321}">
                <p14:modId xmlns:p14="http://schemas.microsoft.com/office/powerpoint/2010/main" val="1060850879"/>
              </p:ext>
            </p:extLst>
          </p:nvPr>
        </p:nvGraphicFramePr>
        <p:xfrm>
          <a:off x="1359797" y="1868795"/>
          <a:ext cx="8657397" cy="1490400"/>
        </p:xfrm>
        <a:graphic>
          <a:graphicData uri="http://schemas.openxmlformats.org/drawingml/2006/table">
            <a:tbl>
              <a:tblPr firstRow="1" bandRow="1">
                <a:tableStyleId>{284E427A-3D55-4303-BF80-6455036E1DE7}</a:tableStyleId>
              </a:tblPr>
              <a:tblGrid>
                <a:gridCol w="3306471">
                  <a:extLst>
                    <a:ext uri="{9D8B030D-6E8A-4147-A177-3AD203B41FA5}">
                      <a16:colId xmlns:a16="http://schemas.microsoft.com/office/drawing/2014/main" val="1749369601"/>
                    </a:ext>
                  </a:extLst>
                </a:gridCol>
                <a:gridCol w="5350926">
                  <a:extLst>
                    <a:ext uri="{9D8B030D-6E8A-4147-A177-3AD203B41FA5}">
                      <a16:colId xmlns:a16="http://schemas.microsoft.com/office/drawing/2014/main" val="3428216295"/>
                    </a:ext>
                  </a:extLst>
                </a:gridCol>
              </a:tblGrid>
              <a:tr h="231577">
                <a:tc>
                  <a:txBody>
                    <a:bodyPr/>
                    <a:lstStyle/>
                    <a:p>
                      <a:r>
                        <a:rPr lang="en-IE" sz="1500" u="none" strike="noStrike" kern="1200" baseline="0" dirty="0"/>
                        <a:t>Date</a:t>
                      </a:r>
                      <a:endParaRPr lang="en-IE" sz="1500" b="1" i="0" u="none" strike="noStrike" kern="1200" baseline="0" dirty="0">
                        <a:solidFill>
                          <a:schemeClr val="lt1"/>
                        </a:solidFill>
                        <a:latin typeface="+mn-lt"/>
                        <a:ea typeface="+mn-ea"/>
                        <a:cs typeface="+mn-cs"/>
                      </a:endParaRPr>
                    </a:p>
                  </a:txBody>
                  <a:tcPr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203864"/>
                    </a:solidFill>
                  </a:tcPr>
                </a:tc>
                <a:tc>
                  <a:txBody>
                    <a:bodyPr/>
                    <a:lstStyle/>
                    <a:p>
                      <a:r>
                        <a:rPr lang="en-IE" sz="1500" u="none" strike="noStrike" kern="1200" baseline="0" dirty="0"/>
                        <a:t>Deadline</a:t>
                      </a:r>
                      <a:endParaRPr lang="en-IE" sz="1500" dirty="0"/>
                    </a:p>
                  </a:txBody>
                  <a:tcPr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203864"/>
                    </a:solidFill>
                  </a:tcPr>
                </a:tc>
                <a:extLst>
                  <a:ext uri="{0D108BD9-81ED-4DB2-BD59-A6C34878D82A}">
                    <a16:rowId xmlns:a16="http://schemas.microsoft.com/office/drawing/2014/main" val="2658451850"/>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Early November - 1st February 5pm</a:t>
                      </a:r>
                      <a:endParaRPr lang="en-IE" sz="1500" b="1" i="0" u="none" strike="noStrike" kern="1200" baseline="0" dirty="0">
                        <a:solidFill>
                          <a:srgbClr val="203864"/>
                        </a:solidFill>
                        <a:latin typeface="+mn-lt"/>
                        <a:ea typeface="+mn-ea"/>
                        <a:cs typeface="+mn-cs"/>
                      </a:endParaRPr>
                    </a:p>
                  </a:txBody>
                  <a:tcPr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Change of Course Choices facility available online (FREE)</a:t>
                      </a:r>
                      <a:endParaRPr lang="en-IE" sz="1500" dirty="0">
                        <a:solidFill>
                          <a:schemeClr val="tx1"/>
                        </a:solidFill>
                      </a:endParaRPr>
                    </a:p>
                  </a:txBody>
                  <a:tcPr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3196304665"/>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Early February - 1st March 5pm</a:t>
                      </a:r>
                      <a:endParaRPr lang="en-IE" sz="1500" b="1" i="0" u="none" strike="noStrike" kern="1200" baseline="0" dirty="0">
                        <a:solidFill>
                          <a:srgbClr val="203864"/>
                        </a:solidFill>
                        <a:latin typeface="+mn-lt"/>
                        <a:ea typeface="+mn-ea"/>
                        <a:cs typeface="+mn-cs"/>
                      </a:endParaRPr>
                    </a:p>
                  </a:txBody>
                  <a:tcPr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Online facility to amend course choices available (FEE: €10)</a:t>
                      </a:r>
                      <a:endParaRPr lang="en-IE" sz="1500" dirty="0">
                        <a:solidFill>
                          <a:schemeClr val="tx1"/>
                        </a:solidFill>
                      </a:endParaRPr>
                    </a:p>
                  </a:txBody>
                  <a:tcPr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1739341360"/>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Early May – 1st July 5pm</a:t>
                      </a:r>
                    </a:p>
                  </a:txBody>
                  <a:tcPr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no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Change of Mind facility available (FREE)</a:t>
                      </a:r>
                      <a:endParaRPr lang="en-IE" sz="1500" dirty="0">
                        <a:solidFill>
                          <a:schemeClr val="tx1"/>
                        </a:solidFill>
                      </a:endParaRPr>
                    </a:p>
                  </a:txBody>
                  <a:tcPr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837459392"/>
                  </a:ext>
                </a:extLst>
              </a:tr>
            </a:tbl>
          </a:graphicData>
        </a:graphic>
      </p:graphicFrame>
    </p:spTree>
    <p:extLst>
      <p:ext uri="{BB962C8B-B14F-4D97-AF65-F5344CB8AC3E}">
        <p14:creationId xmlns:p14="http://schemas.microsoft.com/office/powerpoint/2010/main" val="302559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offers stage</a:t>
            </a:r>
          </a:p>
        </p:txBody>
      </p:sp>
      <p:sp>
        <p:nvSpPr>
          <p:cNvPr id="3" name="Content Placeholder 2"/>
          <p:cNvSpPr>
            <a:spLocks noGrp="1"/>
          </p:cNvSpPr>
          <p:nvPr>
            <p:ph idx="1"/>
          </p:nvPr>
        </p:nvSpPr>
        <p:spPr>
          <a:xfrm>
            <a:off x="924025" y="1984929"/>
            <a:ext cx="8587965" cy="4032729"/>
          </a:xfrm>
        </p:spPr>
        <p:txBody>
          <a:bodyPr>
            <a:normAutofit/>
          </a:bodyPr>
          <a:lstStyle/>
          <a:p>
            <a:pPr>
              <a:lnSpc>
                <a:spcPct val="100000"/>
              </a:lnSpc>
            </a:pPr>
            <a:r>
              <a:rPr lang="en-US" b="0" dirty="0"/>
              <a:t>﻿There are three main rounds of offers: </a:t>
            </a:r>
            <a:r>
              <a:rPr lang="en-US" dirty="0">
                <a:solidFill>
                  <a:schemeClr val="accent1">
                    <a:lumMod val="75000"/>
                  </a:schemeClr>
                </a:solidFill>
              </a:rPr>
              <a:t>Round A, Round Zero, and Round One</a:t>
            </a:r>
            <a:r>
              <a:rPr lang="en-US" b="0" dirty="0"/>
              <a:t>. </a:t>
            </a:r>
          </a:p>
          <a:p>
            <a:pPr>
              <a:lnSpc>
                <a:spcPct val="100000"/>
              </a:lnSpc>
            </a:pPr>
            <a:r>
              <a:rPr lang="en-US" b="0" dirty="0"/>
              <a:t>If your child is applying on the basis of school leaving examination results, regardless of the year completed, they may receive an offer in Round One. </a:t>
            </a:r>
          </a:p>
          <a:p>
            <a:pPr>
              <a:lnSpc>
                <a:spcPct val="100000"/>
              </a:lnSpc>
            </a:pPr>
            <a:r>
              <a:rPr lang="en-US" b="0" dirty="0"/>
              <a:t>Round One offers will be issued as soon as possible after the current year Irish Leaving Certificate Examination results become available. </a:t>
            </a:r>
          </a:p>
          <a:p>
            <a:pPr>
              <a:lnSpc>
                <a:spcPct val="100000"/>
              </a:lnSpc>
            </a:pPr>
            <a:r>
              <a:rPr lang="en-US" b="0" dirty="0"/>
              <a:t>After Round One offers have been accepted, CAO then issues </a:t>
            </a:r>
            <a:br>
              <a:rPr lang="en-US" b="0" dirty="0"/>
            </a:br>
            <a:r>
              <a:rPr lang="en-US" b="0" dirty="0"/>
              <a:t>Round Two offers for remaining places. </a:t>
            </a:r>
          </a:p>
          <a:p>
            <a:pPr>
              <a:lnSpc>
                <a:spcPct val="100000"/>
              </a:lnSpc>
            </a:pPr>
            <a:r>
              <a:rPr lang="en-US" b="0" dirty="0"/>
              <a:t>Subsequent offers are issued by CAO as necessary until the end of  </a:t>
            </a:r>
            <a:br>
              <a:rPr lang="en-US" b="0" dirty="0"/>
            </a:br>
            <a:r>
              <a:rPr lang="en-US" b="0" dirty="0"/>
              <a:t>September to fill any vacancies that may arise. </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1006" y="3300772"/>
            <a:ext cx="3471226" cy="2716886"/>
          </a:xfrm>
          <a:prstGeom prst="rect">
            <a:avLst/>
          </a:prstGeom>
          <a:effectLst>
            <a:outerShdw blurRad="215900" dist="139700" dir="2700000" algn="tl" rotWithShape="0">
              <a:prstClr val="black">
                <a:alpha val="16000"/>
              </a:prstClr>
            </a:outerShdw>
          </a:effectLst>
        </p:spPr>
      </p:pic>
    </p:spTree>
    <p:extLst>
      <p:ext uri="{BB962C8B-B14F-4D97-AF65-F5344CB8AC3E}">
        <p14:creationId xmlns:p14="http://schemas.microsoft.com/office/powerpoint/2010/main" val="127882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offer rounds</a:t>
            </a:r>
          </a:p>
        </p:txBody>
      </p:sp>
      <p:graphicFrame>
        <p:nvGraphicFramePr>
          <p:cNvPr id="5" name="Content Placeholder 3">
            <a:extLst>
              <a:ext uri="{FF2B5EF4-FFF2-40B4-BE49-F238E27FC236}">
                <a16:creationId xmlns:a16="http://schemas.microsoft.com/office/drawing/2014/main" id="{D310416C-0051-4D8E-B2F2-2B37C14ED54C}"/>
              </a:ext>
            </a:extLst>
          </p:cNvPr>
          <p:cNvGraphicFramePr>
            <a:graphicFrameLocks/>
          </p:cNvGraphicFramePr>
          <p:nvPr>
            <p:extLst>
              <p:ext uri="{D42A27DB-BD31-4B8C-83A1-F6EECF244321}">
                <p14:modId xmlns:p14="http://schemas.microsoft.com/office/powerpoint/2010/main" val="877715586"/>
              </p:ext>
            </p:extLst>
          </p:nvPr>
        </p:nvGraphicFramePr>
        <p:xfrm>
          <a:off x="1767302" y="1631365"/>
          <a:ext cx="8657397" cy="4388520"/>
        </p:xfrm>
        <a:graphic>
          <a:graphicData uri="http://schemas.openxmlformats.org/drawingml/2006/table">
            <a:tbl>
              <a:tblPr firstRow="1" bandRow="1">
                <a:tableStyleId>{284E427A-3D55-4303-BF80-6455036E1DE7}</a:tableStyleId>
              </a:tblPr>
              <a:tblGrid>
                <a:gridCol w="3132689">
                  <a:extLst>
                    <a:ext uri="{9D8B030D-6E8A-4147-A177-3AD203B41FA5}">
                      <a16:colId xmlns:a16="http://schemas.microsoft.com/office/drawing/2014/main" val="1749369601"/>
                    </a:ext>
                  </a:extLst>
                </a:gridCol>
                <a:gridCol w="5524708">
                  <a:extLst>
                    <a:ext uri="{9D8B030D-6E8A-4147-A177-3AD203B41FA5}">
                      <a16:colId xmlns:a16="http://schemas.microsoft.com/office/drawing/2014/main" val="3428216295"/>
                    </a:ext>
                  </a:extLst>
                </a:gridCol>
              </a:tblGrid>
              <a:tr h="231577">
                <a:tc>
                  <a:txBody>
                    <a:bodyPr/>
                    <a:lstStyle/>
                    <a:p>
                      <a:r>
                        <a:rPr lang="en-IE" sz="1500" u="none" strike="noStrike" kern="1200" baseline="0" dirty="0"/>
                        <a:t>Date</a:t>
                      </a:r>
                      <a:endParaRPr lang="en-IE" sz="1500" b="1" i="0" u="none" strike="noStrike" kern="1200" baseline="0" dirty="0">
                        <a:solidFill>
                          <a:schemeClr val="lt1"/>
                        </a:solidFill>
                        <a:latin typeface="+mn-lt"/>
                        <a:ea typeface="+mn-ea"/>
                        <a:cs typeface="+mn-cs"/>
                      </a:endParaRPr>
                    </a:p>
                  </a:txBody>
                  <a:tcPr marT="18000" marB="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203864"/>
                    </a:solidFill>
                  </a:tcPr>
                </a:tc>
                <a:tc>
                  <a:txBody>
                    <a:bodyPr/>
                    <a:lstStyle/>
                    <a:p>
                      <a:r>
                        <a:rPr lang="en-IE" sz="1500" u="none" strike="noStrike" kern="1200" baseline="0" dirty="0"/>
                        <a:t>Deadline</a:t>
                      </a:r>
                      <a:endParaRPr lang="en-IE" sz="1500" dirty="0"/>
                    </a:p>
                  </a:txBody>
                  <a:tcPr marT="18000" marB="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203864"/>
                    </a:solidFill>
                  </a:tcPr>
                </a:tc>
                <a:extLst>
                  <a:ext uri="{0D108BD9-81ED-4DB2-BD59-A6C34878D82A}">
                    <a16:rowId xmlns:a16="http://schemas.microsoft.com/office/drawing/2014/main" val="2658451850"/>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b="1" dirty="0">
                          <a:solidFill>
                            <a:srgbClr val="203864"/>
                          </a:solidFill>
                          <a:latin typeface="Calibri-Bold"/>
                        </a:rPr>
                        <a:t>Round A</a:t>
                      </a:r>
                      <a:endParaRPr lang="en-IE" sz="1600" dirty="0">
                        <a:solidFill>
                          <a:srgbClr val="203864"/>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b="1" dirty="0">
                          <a:solidFill>
                            <a:srgbClr val="203864"/>
                          </a:solidFill>
                          <a:latin typeface="Calibri-Bold"/>
                        </a:rPr>
                        <a:t>(early July) </a:t>
                      </a:r>
                      <a:endParaRPr lang="en-IE" sz="1500" b="1" i="0" u="none" strike="noStrike" kern="1200" baseline="0" dirty="0">
                        <a:solidFill>
                          <a:srgbClr val="203864"/>
                        </a:solidFill>
                        <a:latin typeface="+mn-lt"/>
                        <a:ea typeface="+mn-ea"/>
                        <a:cs typeface="+mn-cs"/>
                      </a:endParaRPr>
                    </a:p>
                  </a:txBody>
                  <a:tcPr marT="18000" marB="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rgbClr val="203864"/>
                      </a:solidFill>
                      <a:prstDash val="solid"/>
                      <a:round/>
                      <a:headEnd type="none" w="med" len="med"/>
                      <a:tailEnd type="none" w="med" len="med"/>
                    </a:lnB>
                    <a:solidFill>
                      <a:srgbClr val="E0E1E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a:solidFill>
                            <a:srgbClr val="000000"/>
                          </a:solidFill>
                          <a:latin typeface="Calibri" panose="020F0502020204030204" pitchFamily="34" charset="0"/>
                        </a:rPr>
                        <a:t>Deferred applicants; mature applicants; mature nursing/midwifery applicants; and applicants who have completed an access course.</a:t>
                      </a:r>
                    </a:p>
                  </a:txBody>
                  <a:tcPr marT="18000" marB="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3196304665"/>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b="1" dirty="0">
                          <a:solidFill>
                            <a:srgbClr val="203864"/>
                          </a:solidFill>
                          <a:latin typeface="Calibri-Bold"/>
                        </a:rPr>
                        <a:t>Round Zero </a:t>
                      </a:r>
                      <a:br>
                        <a:rPr lang="en-IE" sz="1600" b="1" dirty="0">
                          <a:solidFill>
                            <a:srgbClr val="203864"/>
                          </a:solidFill>
                          <a:latin typeface="Calibri-Bold"/>
                        </a:rPr>
                      </a:br>
                      <a:r>
                        <a:rPr lang="en-IE" sz="1600" b="1" dirty="0">
                          <a:solidFill>
                            <a:srgbClr val="203864"/>
                          </a:solidFill>
                          <a:latin typeface="Calibri-Bold"/>
                        </a:rPr>
                        <a:t>(early August)</a:t>
                      </a:r>
                      <a:endParaRPr lang="en-IE" sz="1500" b="1" i="0" u="none" strike="noStrike" kern="1200" baseline="0" dirty="0">
                        <a:solidFill>
                          <a:srgbClr val="203864"/>
                        </a:solidFill>
                        <a:latin typeface="+mn-lt"/>
                        <a:ea typeface="+mn-ea"/>
                        <a:cs typeface="+mn-cs"/>
                      </a:endParaRPr>
                    </a:p>
                  </a:txBody>
                  <a:tcPr marT="18000" marB="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tc>
                  <a:txBody>
                    <a:bodyPr/>
                    <a:lstStyle/>
                    <a:p>
                      <a:r>
                        <a:rPr lang="en-IE" sz="1600" dirty="0">
                          <a:solidFill>
                            <a:srgbClr val="000000"/>
                          </a:solidFill>
                          <a:latin typeface="Calibri" panose="020F0502020204030204" pitchFamily="34" charset="0"/>
                        </a:rPr>
                        <a:t>Graduate entry medicine applicants; additional mature, deferred and Access applicants; and applicants presenting QQI FET/FETAC for consideration for entry to courses with a </a:t>
                      </a:r>
                      <a:r>
                        <a:rPr lang="en-IE" sz="1600" b="1" dirty="0">
                          <a:solidFill>
                            <a:srgbClr val="000000"/>
                          </a:solidFill>
                          <a:latin typeface="Calibri" panose="020F0502020204030204" pitchFamily="34" charset="0"/>
                        </a:rPr>
                        <a:t>quota</a:t>
                      </a:r>
                      <a:r>
                        <a:rPr lang="en-IE" sz="1600" dirty="0">
                          <a:solidFill>
                            <a:srgbClr val="000000"/>
                          </a:solidFill>
                          <a:latin typeface="Calibri" panose="020F0502020204030204" pitchFamily="34" charset="0"/>
                        </a:rPr>
                        <a:t> for QQI FET/FETAC applicants.</a:t>
                      </a:r>
                    </a:p>
                  </a:txBody>
                  <a:tcPr marT="18000" marB="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extLst>
                  <a:ext uri="{0D108BD9-81ED-4DB2-BD59-A6C34878D82A}">
                    <a16:rowId xmlns:a16="http://schemas.microsoft.com/office/drawing/2014/main" val="1739341360"/>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b="1" dirty="0">
                          <a:solidFill>
                            <a:srgbClr val="203864"/>
                          </a:solidFill>
                          <a:latin typeface="Calibri-Bold"/>
                        </a:rPr>
                        <a:t>Round One </a:t>
                      </a:r>
                      <a:br>
                        <a:rPr lang="en-IE" sz="1600" b="1" dirty="0">
                          <a:solidFill>
                            <a:srgbClr val="203864"/>
                          </a:solidFill>
                          <a:latin typeface="Calibri-Bold"/>
                        </a:rPr>
                      </a:br>
                      <a:r>
                        <a:rPr lang="en-IE" sz="1600" b="1" dirty="0">
                          <a:solidFill>
                            <a:srgbClr val="203864"/>
                          </a:solidFill>
                          <a:latin typeface="Calibri-Bold"/>
                        </a:rPr>
                        <a:t>(late-August) </a:t>
                      </a:r>
                      <a:endParaRPr lang="en-IE" sz="1500" b="1" u="none" strike="noStrike" kern="1200" baseline="0" dirty="0">
                        <a:solidFill>
                          <a:srgbClr val="203864"/>
                        </a:solidFill>
                      </a:endParaRPr>
                    </a:p>
                  </a:txBody>
                  <a:tcPr marT="18000" marB="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600" dirty="0">
                          <a:solidFill>
                            <a:srgbClr val="000000"/>
                          </a:solidFill>
                          <a:latin typeface="Calibri" panose="020F0502020204030204" pitchFamily="34" charset="0"/>
                        </a:rPr>
                        <a:t>All applicants applying on the basis of school leaving examination results, regardless of year completed (</a:t>
                      </a:r>
                      <a:r>
                        <a:rPr lang="en-IE" sz="1600" b="1" dirty="0">
                          <a:solidFill>
                            <a:srgbClr val="000000"/>
                          </a:solidFill>
                          <a:latin typeface="Calibri" panose="020F0502020204030204" pitchFamily="34" charset="0"/>
                        </a:rPr>
                        <a:t>including applicants presenting QQI FET/FETAC qualifications for non-quota</a:t>
                      </a:r>
                      <a:r>
                        <a:rPr lang="en-IE" sz="1600" b="1" baseline="0" dirty="0">
                          <a:solidFill>
                            <a:srgbClr val="000000"/>
                          </a:solidFill>
                          <a:latin typeface="Calibri" panose="020F0502020204030204" pitchFamily="34" charset="0"/>
                        </a:rPr>
                        <a:t> courses)</a:t>
                      </a:r>
                      <a:r>
                        <a:rPr lang="en-IE" sz="1600" b="1" dirty="0">
                          <a:solidFill>
                            <a:srgbClr val="000000"/>
                          </a:solidFill>
                          <a:latin typeface="Calibri" panose="020F0502020204030204" pitchFamily="34" charset="0"/>
                        </a:rPr>
                        <a:t>.</a:t>
                      </a:r>
                    </a:p>
                  </a:txBody>
                  <a:tcPr marT="18000" marB="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3837459392"/>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b="1" dirty="0">
                          <a:solidFill>
                            <a:srgbClr val="203864"/>
                          </a:solidFill>
                          <a:latin typeface="Calibri-Bold"/>
                        </a:rPr>
                        <a:t>Round Two and subsequent offers </a:t>
                      </a:r>
                      <a:br>
                        <a:rPr lang="en-IE" sz="1600" b="1" dirty="0">
                          <a:solidFill>
                            <a:srgbClr val="203864"/>
                          </a:solidFill>
                          <a:latin typeface="Calibri-Bold"/>
                        </a:rPr>
                      </a:br>
                      <a:r>
                        <a:rPr lang="en-IE" sz="1600" b="1" dirty="0">
                          <a:solidFill>
                            <a:srgbClr val="203864"/>
                          </a:solidFill>
                          <a:latin typeface="Calibri-Bold"/>
                        </a:rPr>
                        <a:t>(late-August to end</a:t>
                      </a:r>
                      <a:r>
                        <a:rPr lang="en-IE" sz="1600" b="1" baseline="0" dirty="0">
                          <a:solidFill>
                            <a:srgbClr val="203864"/>
                          </a:solidFill>
                          <a:latin typeface="Calibri-Bold"/>
                        </a:rPr>
                        <a:t> Sept.</a:t>
                      </a:r>
                      <a:r>
                        <a:rPr lang="en-IE" sz="1600" b="1" dirty="0">
                          <a:solidFill>
                            <a:srgbClr val="203864"/>
                          </a:solidFill>
                          <a:latin typeface="Calibri-Bold"/>
                        </a:rPr>
                        <a:t>) </a:t>
                      </a:r>
                      <a:endParaRPr lang="en-IE" sz="1500" b="1" i="0" u="none" strike="noStrike" kern="1200" baseline="0" dirty="0">
                        <a:solidFill>
                          <a:srgbClr val="203864"/>
                        </a:solidFill>
                        <a:latin typeface="+mn-lt"/>
                        <a:ea typeface="+mn-ea"/>
                        <a:cs typeface="+mn-cs"/>
                      </a:endParaRPr>
                    </a:p>
                  </a:txBody>
                  <a:tcPr marT="18000" marB="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tc>
                  <a:txBody>
                    <a:bodyPr/>
                    <a:lstStyle/>
                    <a:p>
                      <a:r>
                        <a:rPr lang="en-IE" sz="1600" dirty="0">
                          <a:solidFill>
                            <a:srgbClr val="000000"/>
                          </a:solidFill>
                          <a:latin typeface="Calibri" panose="020F0502020204030204" pitchFamily="34" charset="0"/>
                        </a:rPr>
                        <a:t>All applicants applying on the basis of school leaving examination results, regardless of year completed.</a:t>
                      </a:r>
                      <a:endParaRPr lang="en-IE" sz="1600" dirty="0"/>
                    </a:p>
                  </a:txBody>
                  <a:tcPr marT="18000" marB="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extLst>
                  <a:ext uri="{0D108BD9-81ED-4DB2-BD59-A6C34878D82A}">
                    <a16:rowId xmlns:a16="http://schemas.microsoft.com/office/drawing/2014/main" val="1481897601"/>
                  </a:ext>
                </a:extLst>
              </a:tr>
            </a:tbl>
          </a:graphicData>
        </a:graphic>
      </p:graphicFrame>
    </p:spTree>
    <p:extLst>
      <p:ext uri="{BB962C8B-B14F-4D97-AF65-F5344CB8AC3E}">
        <p14:creationId xmlns:p14="http://schemas.microsoft.com/office/powerpoint/2010/main" val="1383460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﻿Entry requirements</a:t>
            </a:r>
          </a:p>
        </p:txBody>
      </p:sp>
      <p:sp>
        <p:nvSpPr>
          <p:cNvPr id="3" name="Content Placeholder 2"/>
          <p:cNvSpPr>
            <a:spLocks noGrp="1"/>
          </p:cNvSpPr>
          <p:nvPr>
            <p:ph idx="1"/>
          </p:nvPr>
        </p:nvSpPr>
        <p:spPr>
          <a:xfrm>
            <a:off x="924026" y="1984929"/>
            <a:ext cx="6268512" cy="4032729"/>
          </a:xfrm>
        </p:spPr>
        <p:txBody>
          <a:bodyPr>
            <a:normAutofit/>
          </a:bodyPr>
          <a:lstStyle/>
          <a:p>
            <a:pPr>
              <a:lnSpc>
                <a:spcPct val="120000"/>
              </a:lnSpc>
            </a:pPr>
            <a:r>
              <a:rPr lang="en-US" b="0" dirty="0"/>
              <a:t>﻿After the release of the Leaving Certificate results, the examination results are input into the CAO computer and for each course that your child applied for the </a:t>
            </a:r>
            <a:br>
              <a:rPr lang="en-US" b="0" dirty="0"/>
            </a:br>
            <a:r>
              <a:rPr lang="en-US" b="0" dirty="0"/>
              <a:t>CAO will first check that they meet the minimum </a:t>
            </a:r>
            <a:br>
              <a:rPr lang="en-US" b="0" dirty="0"/>
            </a:br>
            <a:r>
              <a:rPr lang="en-US" b="0" dirty="0"/>
              <a:t>entry requirements.</a:t>
            </a:r>
          </a:p>
          <a:p>
            <a:pPr>
              <a:lnSpc>
                <a:spcPct val="120000"/>
              </a:lnSpc>
            </a:pPr>
            <a:r>
              <a:rPr lang="en-US" b="0" dirty="0"/>
              <a:t>If your child meets the eligibility criteria for the course(s) that they have applied for, the system then calculates a points score using the HEI Common Points Scale. </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r="70415"/>
          <a:stretch/>
        </p:blipFill>
        <p:spPr>
          <a:xfrm>
            <a:off x="7192538" y="2917035"/>
            <a:ext cx="1151214" cy="2168516"/>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32935" r="33601"/>
          <a:stretch/>
        </p:blipFill>
        <p:spPr>
          <a:xfrm>
            <a:off x="8679575" y="2917035"/>
            <a:ext cx="1302154" cy="2168516"/>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68091" t="24023"/>
          <a:stretch/>
        </p:blipFill>
        <p:spPr>
          <a:xfrm>
            <a:off x="10217191" y="3437963"/>
            <a:ext cx="1241640" cy="1647588"/>
          </a:xfrm>
          <a:prstGeom prst="rect">
            <a:avLst/>
          </a:prstGeom>
        </p:spPr>
      </p:pic>
    </p:spTree>
    <p:extLst>
      <p:ext uri="{BB962C8B-B14F-4D97-AF65-F5344CB8AC3E}">
        <p14:creationId xmlns:p14="http://schemas.microsoft.com/office/powerpoint/2010/main" val="9430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offers are issued</a:t>
            </a:r>
          </a:p>
        </p:txBody>
      </p:sp>
      <p:sp>
        <p:nvSpPr>
          <p:cNvPr id="3" name="Content Placeholder 2"/>
          <p:cNvSpPr>
            <a:spLocks noGrp="1"/>
          </p:cNvSpPr>
          <p:nvPr>
            <p:ph idx="1"/>
          </p:nvPr>
        </p:nvSpPr>
        <p:spPr>
          <a:xfrm>
            <a:off x="924026" y="1984929"/>
            <a:ext cx="7026794" cy="4032729"/>
          </a:xfrm>
        </p:spPr>
        <p:txBody>
          <a:bodyPr>
            <a:normAutofit fontScale="92500"/>
          </a:bodyPr>
          <a:lstStyle/>
          <a:p>
            <a:pPr>
              <a:lnSpc>
                <a:spcPct val="120000"/>
              </a:lnSpc>
            </a:pPr>
            <a:r>
              <a:rPr lang="en-US" b="0" dirty="0"/>
              <a:t>Your child will then be placed on a list in order of merit for each course that they are eligible for e.g., if your child has the highest points score he/she goes to the top of the list and the child with the second-highest points score goes second on the list, and so on. </a:t>
            </a:r>
          </a:p>
          <a:p>
            <a:pPr>
              <a:lnSpc>
                <a:spcPct val="120000"/>
              </a:lnSpc>
            </a:pPr>
            <a:r>
              <a:rPr lang="en-US" b="0" dirty="0"/>
              <a:t>The HEI then instructs CAO on how many offers to make for each course. If your child was in 20th position for a chosen course, and the institution instructs CAO to offer 25 places, then your child will receive an offer of a place on that course (unless they have received an offer of a course higher up on their preference list). The points score of the applicant in 25th place will be published as the cut-off points for that course in that round. </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1970" y="3051422"/>
            <a:ext cx="3562217" cy="2666599"/>
          </a:xfrm>
          <a:prstGeom prst="rect">
            <a:avLst/>
          </a:prstGeom>
        </p:spPr>
      </p:pic>
    </p:spTree>
    <p:extLst>
      <p:ext uri="{BB962C8B-B14F-4D97-AF65-F5344CB8AC3E}">
        <p14:creationId xmlns:p14="http://schemas.microsoft.com/office/powerpoint/2010/main" val="1708466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﻿Accepting an offer</a:t>
            </a:r>
          </a:p>
        </p:txBody>
      </p:sp>
      <p:sp>
        <p:nvSpPr>
          <p:cNvPr id="3" name="Content Placeholder 2"/>
          <p:cNvSpPr>
            <a:spLocks noGrp="1"/>
          </p:cNvSpPr>
          <p:nvPr>
            <p:ph idx="1"/>
          </p:nvPr>
        </p:nvSpPr>
        <p:spPr>
          <a:xfrm>
            <a:off x="924025" y="2559384"/>
            <a:ext cx="9959565" cy="1889487"/>
          </a:xfrm>
        </p:spPr>
        <p:txBody>
          <a:bodyPr>
            <a:normAutofit/>
          </a:bodyPr>
          <a:lstStyle/>
          <a:p>
            <a:pPr>
              <a:lnSpc>
                <a:spcPct val="100000"/>
              </a:lnSpc>
            </a:pPr>
            <a:r>
              <a:rPr lang="en-US" sz="1900" b="0" dirty="0"/>
              <a:t>﻿If your child decides to accept an offer, they can accept the offer online up to the </a:t>
            </a:r>
            <a:br>
              <a:rPr lang="en-US" sz="1900" b="0" dirty="0"/>
            </a:br>
            <a:r>
              <a:rPr lang="en-US" sz="1900" b="0" dirty="0"/>
              <a:t>reply date.  </a:t>
            </a:r>
          </a:p>
          <a:p>
            <a:pPr>
              <a:lnSpc>
                <a:spcPct val="100000"/>
              </a:lnSpc>
            </a:pPr>
            <a:r>
              <a:rPr lang="en-US" sz="1900" b="0" dirty="0"/>
              <a:t>If they receive an offer from both lists, they must choose between them; they can </a:t>
            </a:r>
            <a:br>
              <a:rPr lang="en-US" sz="1900" b="0" dirty="0"/>
            </a:br>
            <a:r>
              <a:rPr lang="en-US" sz="1900" b="0" dirty="0"/>
              <a:t>only accept one offer from either their Level 8 or their Level 7/6 list.</a:t>
            </a:r>
          </a:p>
          <a:p>
            <a:pPr>
              <a:lnSpc>
                <a:spcPct val="100000"/>
              </a:lnSpc>
            </a:pPr>
            <a:endParaRPr lang="en-US" sz="1900" b="0" dirty="0"/>
          </a:p>
          <a:p>
            <a:pPr>
              <a:lnSpc>
                <a:spcPct val="100000"/>
              </a:lnSpc>
            </a:pPr>
            <a:endParaRPr lang="en-US" sz="1900" b="0" dirty="0"/>
          </a:p>
        </p:txBody>
      </p:sp>
      <p:sp>
        <p:nvSpPr>
          <p:cNvPr id="6" name="Rectangle 5"/>
          <p:cNvSpPr/>
          <p:nvPr/>
        </p:nvSpPr>
        <p:spPr>
          <a:xfrm>
            <a:off x="924025" y="4431034"/>
            <a:ext cx="10561731" cy="1401054"/>
          </a:xfrm>
          <a:prstGeom prst="rect">
            <a:avLst/>
          </a:prstGeom>
          <a:solidFill>
            <a:srgbClr val="C4EBFF"/>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684000" bIns="108000" rtlCol="0" anchor="ctr"/>
          <a:lstStyle/>
          <a:p>
            <a:pPr>
              <a:lnSpc>
                <a:spcPct val="120000"/>
              </a:lnSpc>
            </a:pPr>
            <a:r>
              <a:rPr lang="en-US" sz="1600" b="1" dirty="0">
                <a:solidFill>
                  <a:schemeClr val="tx1"/>
                </a:solidFill>
              </a:rPr>
              <a:t>Accepting an offer in Round One does not mean that your child will be prevented from receiving an offer of a higher preference course in subsequent offer rounds. Should a place become available in a later round, and if your child is entitled to this place, they may receive an offer which they can choose to accept or ignore. Accepting the new offer will automatically cancel the previous acceptance.  </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3061" y="2430977"/>
            <a:ext cx="2175010" cy="252416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8293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﻿Deferring a place</a:t>
            </a:r>
          </a:p>
        </p:txBody>
      </p:sp>
      <p:sp>
        <p:nvSpPr>
          <p:cNvPr id="3" name="Content Placeholder 2"/>
          <p:cNvSpPr>
            <a:spLocks noGrp="1"/>
          </p:cNvSpPr>
          <p:nvPr>
            <p:ph idx="1"/>
          </p:nvPr>
        </p:nvSpPr>
        <p:spPr>
          <a:xfrm>
            <a:off x="924025" y="1984929"/>
            <a:ext cx="9114497" cy="4032729"/>
          </a:xfrm>
        </p:spPr>
        <p:txBody>
          <a:bodyPr>
            <a:normAutofit/>
          </a:bodyPr>
          <a:lstStyle/>
          <a:p>
            <a:pPr>
              <a:lnSpc>
                <a:spcPct val="110000"/>
              </a:lnSpc>
            </a:pPr>
            <a:r>
              <a:rPr lang="en-US" sz="1900" b="0" dirty="0"/>
              <a:t>﻿If your child decides to defer an offer of a place they must e-mail immediately to the Admissions Office of the appropriate HEI. They should not accept their CAO offer.</a:t>
            </a:r>
          </a:p>
          <a:p>
            <a:pPr>
              <a:lnSpc>
                <a:spcPct val="110000"/>
              </a:lnSpc>
            </a:pPr>
            <a:r>
              <a:rPr lang="en-US" sz="1900" b="0" dirty="0"/>
              <a:t>They must give their name as it appears on their CAO application, quote their CAO application number and the course code of the offer they wish to defer, and set out the reason(s) for the request. They must mark “</a:t>
            </a:r>
            <a:r>
              <a:rPr lang="en-US" sz="1900" dirty="0">
                <a:solidFill>
                  <a:schemeClr val="accent1">
                    <a:lumMod val="75000"/>
                  </a:schemeClr>
                </a:solidFill>
              </a:rPr>
              <a:t>DEFERRED ENTRY</a:t>
            </a:r>
            <a:r>
              <a:rPr lang="en-US" sz="1900" b="0" dirty="0"/>
              <a:t>” clearly in the Subject Line of their e-mail. </a:t>
            </a:r>
          </a:p>
          <a:p>
            <a:pPr>
              <a:lnSpc>
                <a:spcPct val="110000"/>
              </a:lnSpc>
            </a:pPr>
            <a:r>
              <a:rPr lang="en-US" sz="1900" b="0" dirty="0"/>
              <a:t>The e-mail must arrive in the Admissions Office at least two days before the “</a:t>
            </a:r>
            <a:r>
              <a:rPr lang="en-US" sz="1900" dirty="0">
                <a:solidFill>
                  <a:schemeClr val="accent1">
                    <a:lumMod val="75000"/>
                  </a:schemeClr>
                </a:solidFill>
              </a:rPr>
              <a:t>Reply Date</a:t>
            </a:r>
            <a:r>
              <a:rPr lang="en-US" sz="1900" b="0" dirty="0"/>
              <a:t>” shown on the Offer Notice.</a:t>
            </a:r>
          </a:p>
          <a:p>
            <a:pPr>
              <a:lnSpc>
                <a:spcPct val="110000"/>
              </a:lnSpc>
            </a:pPr>
            <a:r>
              <a:rPr lang="en-US" sz="1900" b="0" dirty="0"/>
              <a:t>The HEI will communicate their decision to your child. If the deferral is not granted, your child may then accept the offer for the current year providing they record the acceptance by the reply date.</a:t>
            </a:r>
          </a:p>
          <a:p>
            <a:pPr>
              <a:lnSpc>
                <a:spcPct val="110000"/>
              </a:lnSpc>
            </a:pPr>
            <a:endParaRPr lang="en-US" sz="1900" b="0" dirty="0"/>
          </a:p>
          <a:p>
            <a:pPr>
              <a:lnSpc>
                <a:spcPct val="110000"/>
              </a:lnSpc>
            </a:pPr>
            <a:endParaRPr lang="en-US" sz="1900" b="0" dirty="0"/>
          </a:p>
        </p:txBody>
      </p:sp>
    </p:spTree>
    <p:extLst>
      <p:ext uri="{BB962C8B-B14F-4D97-AF65-F5344CB8AC3E}">
        <p14:creationId xmlns:p14="http://schemas.microsoft.com/office/powerpoint/2010/main" val="1180599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recheck process</a:t>
            </a:r>
          </a:p>
        </p:txBody>
      </p:sp>
      <p:sp>
        <p:nvSpPr>
          <p:cNvPr id="3" name="Content Placeholder 2"/>
          <p:cNvSpPr>
            <a:spLocks noGrp="1"/>
          </p:cNvSpPr>
          <p:nvPr>
            <p:ph idx="1"/>
          </p:nvPr>
        </p:nvSpPr>
        <p:spPr>
          <a:xfrm>
            <a:off x="924025" y="1984929"/>
            <a:ext cx="7216365" cy="4032729"/>
          </a:xfrm>
        </p:spPr>
        <p:txBody>
          <a:bodyPr>
            <a:normAutofit/>
          </a:bodyPr>
          <a:lstStyle/>
          <a:p>
            <a:pPr>
              <a:lnSpc>
                <a:spcPct val="100000"/>
              </a:lnSpc>
            </a:pPr>
            <a:r>
              <a:rPr lang="en-US" sz="1900" b="0" dirty="0"/>
              <a:t>﻿If your child has requested to have some of their Leaving Certificate examinations rechecked, and if the recheck discovers that your child deserved a higher mark and thus obtains a higher points score, their position on the Order of Merit list will be altered to reflect their new points score. </a:t>
            </a:r>
          </a:p>
          <a:p>
            <a:pPr>
              <a:lnSpc>
                <a:spcPct val="100000"/>
              </a:lnSpc>
            </a:pPr>
            <a:r>
              <a:rPr lang="en-US" sz="1900" b="0" dirty="0"/>
              <a:t>The decision to offer a place to a recheck applicant is made by the HEI in question and not the CAO.  </a:t>
            </a:r>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b="69749"/>
          <a:stretch/>
        </p:blipFill>
        <p:spPr>
          <a:xfrm>
            <a:off x="9264805" y="1984929"/>
            <a:ext cx="1161586" cy="1175714"/>
          </a:xfrm>
          <a:prstGeom prst="rect">
            <a:avLst/>
          </a:prstGeom>
        </p:spPr>
      </p:pic>
      <p:pic>
        <p:nvPicPr>
          <p:cNvPr id="6" name="Picture 5">
            <a:extLst>
              <a:ext uri="{FF2B5EF4-FFF2-40B4-BE49-F238E27FC236}">
                <a16:creationId xmlns:a16="http://schemas.microsoft.com/office/drawing/2014/main" id="{40508098-0949-4656-993E-71608E4CDFB8}"/>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b="69749"/>
          <a:stretch/>
        </p:blipFill>
        <p:spPr>
          <a:xfrm>
            <a:off x="9264805" y="3413436"/>
            <a:ext cx="1161586" cy="1175714"/>
          </a:xfrm>
          <a:prstGeom prst="rect">
            <a:avLst/>
          </a:prstGeom>
        </p:spPr>
      </p:pic>
      <p:pic>
        <p:nvPicPr>
          <p:cNvPr id="7" name="Picture 6">
            <a:extLst>
              <a:ext uri="{FF2B5EF4-FFF2-40B4-BE49-F238E27FC236}">
                <a16:creationId xmlns:a16="http://schemas.microsoft.com/office/drawing/2014/main" id="{94580024-36C1-4B84-9CDE-E46A21366CA2}"/>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b="69749"/>
          <a:stretch/>
        </p:blipFill>
        <p:spPr>
          <a:xfrm>
            <a:off x="9264805" y="4841944"/>
            <a:ext cx="1161586" cy="1175714"/>
          </a:xfrm>
          <a:prstGeom prst="rect">
            <a:avLst/>
          </a:prstGeom>
        </p:spPr>
      </p:pic>
    </p:spTree>
    <p:extLst>
      <p:ext uri="{BB962C8B-B14F-4D97-AF65-F5344CB8AC3E}">
        <p14:creationId xmlns:p14="http://schemas.microsoft.com/office/powerpoint/2010/main" val="154475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﻿Communicating with CAO</a:t>
            </a:r>
          </a:p>
        </p:txBody>
      </p:sp>
      <p:sp>
        <p:nvSpPr>
          <p:cNvPr id="3" name="Content Placeholder 2"/>
          <p:cNvSpPr>
            <a:spLocks noGrp="1"/>
          </p:cNvSpPr>
          <p:nvPr>
            <p:ph idx="1"/>
          </p:nvPr>
        </p:nvSpPr>
        <p:spPr>
          <a:xfrm>
            <a:off x="924026" y="1984929"/>
            <a:ext cx="5064180" cy="4032729"/>
          </a:xfrm>
        </p:spPr>
        <p:txBody>
          <a:bodyPr>
            <a:normAutofit/>
          </a:bodyPr>
          <a:lstStyle/>
          <a:p>
            <a:pPr>
              <a:lnSpc>
                <a:spcPct val="100000"/>
              </a:lnSpc>
            </a:pPr>
            <a:r>
              <a:rPr lang="en-US" sz="1900" b="0" dirty="0"/>
              <a:t>﻿</a:t>
            </a:r>
            <a:r>
              <a:rPr lang="en-GB" sz="1900" b="0" dirty="0"/>
              <a:t>﻿The easiest and most efficient way for your child to communicate with CAO is by using the Correspondence Section of their CAO Account. They should give us as much information as possible and they will receive a reply to their query, usually within one working day.</a:t>
            </a:r>
          </a:p>
          <a:p>
            <a:pPr>
              <a:lnSpc>
                <a:spcPct val="100000"/>
              </a:lnSpc>
            </a:pPr>
            <a:r>
              <a:rPr lang="en-GB" sz="1900" b="0" dirty="0"/>
              <a:t>Applicants should always quote their CAO application number in any communication with CAO.</a:t>
            </a:r>
          </a:p>
          <a:p>
            <a:pPr>
              <a:lnSpc>
                <a:spcPct val="100000"/>
              </a:lnSpc>
            </a:pPr>
            <a:r>
              <a:rPr lang="en-GB" sz="1900" b="0" dirty="0"/>
              <a:t>If you post something to CAO always obtain a certificate of posting at the post office. This is a free service and it offers you peace of mind.</a:t>
            </a:r>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b="11578"/>
          <a:stretch/>
        </p:blipFill>
        <p:spPr>
          <a:xfrm>
            <a:off x="6349632" y="2029521"/>
            <a:ext cx="5334444" cy="4265590"/>
          </a:xfrm>
          <a:prstGeom prst="rect">
            <a:avLst/>
          </a:prstGeom>
        </p:spPr>
      </p:pic>
    </p:spTree>
    <p:extLst>
      <p:ext uri="{BB962C8B-B14F-4D97-AF65-F5344CB8AC3E}">
        <p14:creationId xmlns:p14="http://schemas.microsoft.com/office/powerpoint/2010/main" val="728066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﻿﻿Useful resources</a:t>
            </a:r>
          </a:p>
        </p:txBody>
      </p:sp>
      <p:sp>
        <p:nvSpPr>
          <p:cNvPr id="3" name="Content Placeholder 2"/>
          <p:cNvSpPr>
            <a:spLocks noGrp="1"/>
          </p:cNvSpPr>
          <p:nvPr>
            <p:ph idx="1"/>
          </p:nvPr>
        </p:nvSpPr>
        <p:spPr>
          <a:xfrm>
            <a:off x="924026" y="1984929"/>
            <a:ext cx="8310126" cy="4032729"/>
          </a:xfrm>
        </p:spPr>
        <p:txBody>
          <a:bodyPr>
            <a:normAutofit/>
          </a:bodyPr>
          <a:lstStyle/>
          <a:p>
            <a:pPr marL="0" indent="0">
              <a:lnSpc>
                <a:spcPct val="100000"/>
              </a:lnSpc>
              <a:buNone/>
            </a:pPr>
            <a:r>
              <a:rPr lang="en-US" sz="1900" b="0" dirty="0"/>
              <a:t>﻿Please visit </a:t>
            </a:r>
            <a:r>
              <a:rPr lang="en-US" sz="1900" dirty="0">
                <a:solidFill>
                  <a:schemeClr val="accent1">
                    <a:lumMod val="75000"/>
                  </a:schemeClr>
                </a:solidFill>
              </a:rPr>
              <a:t>www.cao.ie</a:t>
            </a:r>
            <a:r>
              <a:rPr lang="en-US" sz="1900" b="0" dirty="0"/>
              <a:t> and click on the ‘Parents/Guardians’ page to view some of the useful resources available, including:</a:t>
            </a:r>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a:p>
            <a:pPr>
              <a:lnSpc>
                <a:spcPct val="100000"/>
              </a:lnSpc>
            </a:pPr>
            <a:endParaRPr lang="en-US" sz="1900" b="0" dirty="0"/>
          </a:p>
        </p:txBody>
      </p:sp>
      <p:sp>
        <p:nvSpPr>
          <p:cNvPr id="5" name="Rectangle 4"/>
          <p:cNvSpPr/>
          <p:nvPr/>
        </p:nvSpPr>
        <p:spPr>
          <a:xfrm>
            <a:off x="924027" y="2786076"/>
            <a:ext cx="5580654" cy="54814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sz="2000" b="1" dirty="0">
                <a:solidFill>
                  <a:schemeClr val="bg1"/>
                </a:solidFill>
              </a:rPr>
              <a:t>﻿- The Demo Application Facility www.cao.ie/demo </a:t>
            </a:r>
          </a:p>
        </p:txBody>
      </p:sp>
      <p:sp>
        <p:nvSpPr>
          <p:cNvPr id="7" name="Rectangle 6"/>
          <p:cNvSpPr/>
          <p:nvPr/>
        </p:nvSpPr>
        <p:spPr>
          <a:xfrm>
            <a:off x="924027" y="3423280"/>
            <a:ext cx="5580654" cy="54814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sz="2000" b="1" dirty="0">
                <a:solidFill>
                  <a:schemeClr val="bg1"/>
                </a:solidFill>
              </a:rPr>
              <a:t>﻿- Video Guides www.cao.ie/video</a:t>
            </a:r>
          </a:p>
        </p:txBody>
      </p:sp>
      <p:sp>
        <p:nvSpPr>
          <p:cNvPr id="9" name="Rectangle 8"/>
          <p:cNvSpPr/>
          <p:nvPr/>
        </p:nvSpPr>
        <p:spPr>
          <a:xfrm>
            <a:off x="924027" y="4060484"/>
            <a:ext cx="5580654" cy="54814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sz="2000" b="1" dirty="0">
                <a:solidFill>
                  <a:schemeClr val="bg1"/>
                </a:solidFill>
              </a:rPr>
              <a:t>﻿- A guide to the CAO for parents and guardians</a:t>
            </a:r>
          </a:p>
        </p:txBody>
      </p:sp>
      <p:sp>
        <p:nvSpPr>
          <p:cNvPr id="11" name="Rectangle 10"/>
          <p:cNvSpPr/>
          <p:nvPr/>
        </p:nvSpPr>
        <p:spPr>
          <a:xfrm>
            <a:off x="924027" y="4692990"/>
            <a:ext cx="5580654" cy="54814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sz="2000" b="1" dirty="0">
                <a:solidFill>
                  <a:schemeClr val="bg1"/>
                </a:solidFill>
              </a:rPr>
              <a:t>﻿- Timetable of Events</a:t>
            </a:r>
          </a:p>
        </p:txBody>
      </p:sp>
      <p:sp>
        <p:nvSpPr>
          <p:cNvPr id="13" name="Rectangle 12"/>
          <p:cNvSpPr/>
          <p:nvPr/>
        </p:nvSpPr>
        <p:spPr>
          <a:xfrm>
            <a:off x="924027" y="5325496"/>
            <a:ext cx="5580654" cy="54814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sz="2000" b="1" dirty="0">
                <a:solidFill>
                  <a:schemeClr val="bg1"/>
                </a:solidFill>
              </a:rPr>
              <a:t>﻿- The CAO Handbook www.cao.ie/handbook</a:t>
            </a:r>
          </a:p>
        </p:txBody>
      </p:sp>
    </p:spTree>
    <p:extLst>
      <p:ext uri="{BB962C8B-B14F-4D97-AF65-F5344CB8AC3E}">
        <p14:creationId xmlns:p14="http://schemas.microsoft.com/office/powerpoint/2010/main" val="558150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3000"/>
                            </p:stCondLst>
                            <p:childTnLst>
                              <p:par>
                                <p:cTn id="17" presetID="10" presetClass="entr" presetSubtype="0" fill="hold" grpId="0" nodeType="after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4000"/>
                            </p:stCondLst>
                            <p:childTnLst>
                              <p:par>
                                <p:cTn id="21" presetID="10" presetClass="entr" presetSubtype="0" fill="hold" grpId="0" nodeType="afterEffect">
                                  <p:stCondLst>
                                    <p:cond delay="50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1"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924026" y="1984929"/>
            <a:ext cx="6235057" cy="4032729"/>
          </a:xfrm>
        </p:spPr>
        <p:txBody>
          <a:bodyPr>
            <a:normAutofit fontScale="85000" lnSpcReduction="10000"/>
          </a:bodyPr>
          <a:lstStyle/>
          <a:p>
            <a:pPr>
              <a:lnSpc>
                <a:spcPct val="100000"/>
              </a:lnSpc>
            </a:pPr>
            <a:r>
              <a:rPr lang="en-US" b="0" dirty="0"/>
              <a:t>﻿﻿This presentation has been prepared by the Central Applications Office (CAO) to assist parents and guardians supporting a student in their undergraduate application to Irish Higher Education Institutions (HEIs). </a:t>
            </a:r>
          </a:p>
          <a:p>
            <a:pPr>
              <a:lnSpc>
                <a:spcPct val="100000"/>
              </a:lnSpc>
            </a:pPr>
            <a:r>
              <a:rPr lang="en-US" b="0" dirty="0"/>
              <a:t>The CAO is responsible for processing applications and recording acceptances for HEIs, but all decisions on admissions are made by the individual institutions and not by CAO. </a:t>
            </a:r>
          </a:p>
          <a:p>
            <a:pPr>
              <a:lnSpc>
                <a:spcPct val="100000"/>
              </a:lnSpc>
            </a:pPr>
            <a:r>
              <a:rPr lang="en-US" b="0" dirty="0"/>
              <a:t>Students must carefully read the CAO Handbook, available at www.cao.ie/handbook, which contains information on all of the courses, restrictions, deadlines, fees and application guidelines. A </a:t>
            </a:r>
            <a:r>
              <a:rPr lang="en-US" b="0" dirty="0" err="1"/>
              <a:t>personalised</a:t>
            </a:r>
            <a:r>
              <a:rPr lang="en-US" b="0" dirty="0"/>
              <a:t> version of the handbook is also available. </a:t>
            </a:r>
          </a:p>
          <a:p>
            <a:pPr>
              <a:lnSpc>
                <a:spcPct val="100000"/>
              </a:lnSpc>
            </a:pPr>
            <a:r>
              <a:rPr lang="en-US" b="0" dirty="0"/>
              <a:t>All students should also seek the advice of their school guidance counsellor before completing their CAO application. </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7409" y="2676293"/>
            <a:ext cx="4427541" cy="3341366"/>
          </a:xfrm>
          <a:prstGeom prst="rect">
            <a:avLst/>
          </a:prstGeom>
        </p:spPr>
      </p:pic>
    </p:spTree>
    <p:extLst>
      <p:ext uri="{BB962C8B-B14F-4D97-AF65-F5344CB8AC3E}">
        <p14:creationId xmlns:p14="http://schemas.microsoft.com/office/powerpoint/2010/main" val="41793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role as a parent/guardian</a:t>
            </a:r>
          </a:p>
        </p:txBody>
      </p:sp>
      <p:grpSp>
        <p:nvGrpSpPr>
          <p:cNvPr id="5" name="Group 4">
            <a:extLst>
              <a:ext uri="{FF2B5EF4-FFF2-40B4-BE49-F238E27FC236}">
                <a16:creationId xmlns:a16="http://schemas.microsoft.com/office/drawing/2014/main" id="{54372153-BEF6-4F11-91E1-EFE261FF0298}"/>
              </a:ext>
              <a:ext uri="{C183D7F6-B498-43B3-948B-1728B52AA6E4}">
                <adec:decorative xmlns:adec="http://schemas.microsoft.com/office/drawing/2017/decorative" val="1"/>
              </a:ext>
            </a:extLst>
          </p:cNvPr>
          <p:cNvGrpSpPr/>
          <p:nvPr/>
        </p:nvGrpSpPr>
        <p:grpSpPr>
          <a:xfrm>
            <a:off x="7871791" y="1951464"/>
            <a:ext cx="3950970" cy="2004310"/>
            <a:chOff x="7871791" y="1951464"/>
            <a:chExt cx="3950970" cy="2004310"/>
          </a:xfrm>
        </p:grpSpPr>
        <p:pic>
          <p:nvPicPr>
            <p:cNvPr id="17" name="Picture 16">
              <a:extLst>
                <a:ext uri="{FF2B5EF4-FFF2-40B4-BE49-F238E27FC236}">
                  <a16:creationId xmlns:a16="http://schemas.microsoft.com/office/drawing/2014/main" id="{0E777A7D-7FD5-4696-A8E4-23B64D1B3824}"/>
                </a:ext>
              </a:extLst>
            </p:cNvPr>
            <p:cNvPicPr>
              <a:picLocks noChangeAspect="1"/>
            </p:cNvPicPr>
            <p:nvPr/>
          </p:nvPicPr>
          <p:blipFill rotWithShape="1">
            <a:blip r:embed="rId2">
              <a:extLst>
                <a:ext uri="{28A0092B-C50C-407E-A947-70E740481C1C}">
                  <a14:useLocalDpi xmlns:a14="http://schemas.microsoft.com/office/drawing/2010/main" val="0"/>
                </a:ext>
              </a:extLst>
            </a:blip>
            <a:srcRect l="65167" t="255" r="311" b="56492"/>
            <a:stretch/>
          </p:blipFill>
          <p:spPr>
            <a:xfrm>
              <a:off x="7871791" y="1951464"/>
              <a:ext cx="3950970" cy="2004310"/>
            </a:xfrm>
            <a:prstGeom prst="rect">
              <a:avLst/>
            </a:prstGeom>
          </p:spPr>
        </p:pic>
        <p:sp>
          <p:nvSpPr>
            <p:cNvPr id="10" name="TextBox 9"/>
            <p:cNvSpPr txBox="1"/>
            <p:nvPr/>
          </p:nvSpPr>
          <p:spPr>
            <a:xfrm>
              <a:off x="8047113" y="2428825"/>
              <a:ext cx="3153477" cy="1323439"/>
            </a:xfrm>
            <a:prstGeom prst="rect">
              <a:avLst/>
            </a:prstGeom>
            <a:noFill/>
          </p:spPr>
          <p:txBody>
            <a:bodyPr wrap="square" rtlCol="0">
              <a:spAutoFit/>
            </a:bodyPr>
            <a:lstStyle/>
            <a:p>
              <a:r>
                <a:rPr lang="en-US" sz="1600" b="1" dirty="0"/>
                <a:t>﻿Make sure your </a:t>
              </a:r>
            </a:p>
            <a:p>
              <a:r>
                <a:rPr lang="en-US" sz="1600" b="1" dirty="0"/>
                <a:t>child lists their</a:t>
              </a:r>
            </a:p>
            <a:p>
              <a:r>
                <a:rPr lang="en-US" sz="1600" b="1" dirty="0"/>
                <a:t>courses in </a:t>
              </a:r>
            </a:p>
            <a:p>
              <a:r>
                <a:rPr lang="en-US" sz="1600" b="1" dirty="0"/>
                <a:t>genuine order of </a:t>
              </a:r>
            </a:p>
            <a:p>
              <a:r>
                <a:rPr lang="en-US" sz="1600" b="1" dirty="0"/>
                <a:t>preference</a:t>
              </a:r>
            </a:p>
          </p:txBody>
        </p:sp>
      </p:grpSp>
      <p:grpSp>
        <p:nvGrpSpPr>
          <p:cNvPr id="7" name="Group 6">
            <a:extLst>
              <a:ext uri="{FF2B5EF4-FFF2-40B4-BE49-F238E27FC236}">
                <a16:creationId xmlns:a16="http://schemas.microsoft.com/office/drawing/2014/main" id="{03695E50-45B2-43C2-A9AF-9B7D9E39F1A4}"/>
              </a:ext>
              <a:ext uri="{C183D7F6-B498-43B3-948B-1728B52AA6E4}">
                <adec:decorative xmlns:adec="http://schemas.microsoft.com/office/drawing/2017/decorative" val="1"/>
              </a:ext>
            </a:extLst>
          </p:cNvPr>
          <p:cNvGrpSpPr/>
          <p:nvPr/>
        </p:nvGrpSpPr>
        <p:grpSpPr>
          <a:xfrm>
            <a:off x="7871791" y="3955774"/>
            <a:ext cx="3950970" cy="2190872"/>
            <a:chOff x="7871791" y="3955774"/>
            <a:chExt cx="3950970" cy="2190872"/>
          </a:xfrm>
        </p:grpSpPr>
        <p:pic>
          <p:nvPicPr>
            <p:cNvPr id="20" name="Picture 19">
              <a:extLst>
                <a:ext uri="{FF2B5EF4-FFF2-40B4-BE49-F238E27FC236}">
                  <a16:creationId xmlns:a16="http://schemas.microsoft.com/office/drawing/2014/main" id="{D2485F2C-FCAA-41DF-93D2-5EE53445AB27}"/>
                </a:ext>
              </a:extLst>
            </p:cNvPr>
            <p:cNvPicPr>
              <a:picLocks noChangeAspect="1"/>
            </p:cNvPicPr>
            <p:nvPr/>
          </p:nvPicPr>
          <p:blipFill rotWithShape="1">
            <a:blip r:embed="rId2">
              <a:extLst>
                <a:ext uri="{28A0092B-C50C-407E-A947-70E740481C1C}">
                  <a14:useLocalDpi xmlns:a14="http://schemas.microsoft.com/office/drawing/2010/main" val="0"/>
                </a:ext>
              </a:extLst>
            </a:blip>
            <a:srcRect l="65167" t="43509" r="311" b="9212"/>
            <a:stretch/>
          </p:blipFill>
          <p:spPr>
            <a:xfrm>
              <a:off x="7871791" y="3955774"/>
              <a:ext cx="3950970" cy="2190872"/>
            </a:xfrm>
            <a:prstGeom prst="rect">
              <a:avLst/>
            </a:prstGeom>
          </p:spPr>
        </p:pic>
        <p:sp>
          <p:nvSpPr>
            <p:cNvPr id="11" name="TextBox 10"/>
            <p:cNvSpPr txBox="1"/>
            <p:nvPr/>
          </p:nvSpPr>
          <p:spPr>
            <a:xfrm>
              <a:off x="7996054" y="4100185"/>
              <a:ext cx="3153477" cy="584775"/>
            </a:xfrm>
            <a:prstGeom prst="rect">
              <a:avLst/>
            </a:prstGeom>
            <a:noFill/>
          </p:spPr>
          <p:txBody>
            <a:bodyPr wrap="square" rtlCol="0">
              <a:spAutoFit/>
            </a:bodyPr>
            <a:lstStyle/>
            <a:p>
              <a:r>
                <a:rPr lang="en-US" sz="1600" b="1" dirty="0">
                  <a:solidFill>
                    <a:schemeClr val="bg1"/>
                  </a:solidFill>
                </a:rPr>
                <a:t>﻿Accept offer online </a:t>
              </a:r>
            </a:p>
            <a:p>
              <a:r>
                <a:rPr lang="en-US" sz="1600" b="1" dirty="0">
                  <a:solidFill>
                    <a:schemeClr val="bg1"/>
                  </a:solidFill>
                </a:rPr>
                <a:t>by the reply date</a:t>
              </a:r>
            </a:p>
          </p:txBody>
        </p:sp>
      </p:grpSp>
      <p:grpSp>
        <p:nvGrpSpPr>
          <p:cNvPr id="8" name="Group 7">
            <a:extLst>
              <a:ext uri="{FF2B5EF4-FFF2-40B4-BE49-F238E27FC236}">
                <a16:creationId xmlns:a16="http://schemas.microsoft.com/office/drawing/2014/main" id="{122131C2-7BDD-44BE-93EF-3DBA4218ACFE}"/>
              </a:ext>
              <a:ext uri="{C183D7F6-B498-43B3-948B-1728B52AA6E4}">
                <adec:decorative xmlns:adec="http://schemas.microsoft.com/office/drawing/2017/decorative" val="1"/>
              </a:ext>
            </a:extLst>
          </p:cNvPr>
          <p:cNvGrpSpPr/>
          <p:nvPr/>
        </p:nvGrpSpPr>
        <p:grpSpPr>
          <a:xfrm>
            <a:off x="378061" y="3955774"/>
            <a:ext cx="3706922" cy="2190872"/>
            <a:chOff x="378061" y="3955774"/>
            <a:chExt cx="3706922" cy="2190872"/>
          </a:xfrm>
        </p:grpSpPr>
        <p:pic>
          <p:nvPicPr>
            <p:cNvPr id="18" name="Picture 17">
              <a:extLst>
                <a:ext uri="{FF2B5EF4-FFF2-40B4-BE49-F238E27FC236}">
                  <a16:creationId xmlns:a16="http://schemas.microsoft.com/office/drawing/2014/main" id="{061B02CF-BC3B-409A-B9BA-46A0867C8C0C}"/>
                </a:ext>
              </a:extLst>
            </p:cNvPr>
            <p:cNvPicPr>
              <a:picLocks noChangeAspect="1"/>
            </p:cNvPicPr>
            <p:nvPr/>
          </p:nvPicPr>
          <p:blipFill rotWithShape="1">
            <a:blip r:embed="rId2">
              <a:extLst>
                <a:ext uri="{28A0092B-C50C-407E-A947-70E740481C1C}">
                  <a14:useLocalDpi xmlns:a14="http://schemas.microsoft.com/office/drawing/2010/main" val="0"/>
                </a:ext>
              </a:extLst>
            </a:blip>
            <a:srcRect l="-311" t="43509" r="67921" b="9212"/>
            <a:stretch/>
          </p:blipFill>
          <p:spPr>
            <a:xfrm>
              <a:off x="378061" y="3955774"/>
              <a:ext cx="3706922" cy="2190872"/>
            </a:xfrm>
            <a:prstGeom prst="rect">
              <a:avLst/>
            </a:prstGeom>
          </p:spPr>
        </p:pic>
        <p:sp>
          <p:nvSpPr>
            <p:cNvPr id="12" name="TextBox 11"/>
            <p:cNvSpPr txBox="1"/>
            <p:nvPr/>
          </p:nvSpPr>
          <p:spPr>
            <a:xfrm>
              <a:off x="546877" y="4153828"/>
              <a:ext cx="3153477" cy="830997"/>
            </a:xfrm>
            <a:prstGeom prst="rect">
              <a:avLst/>
            </a:prstGeom>
            <a:noFill/>
          </p:spPr>
          <p:txBody>
            <a:bodyPr wrap="square" rtlCol="0">
              <a:spAutoFit/>
            </a:bodyPr>
            <a:lstStyle/>
            <a:p>
              <a:r>
                <a:rPr lang="en-US" sz="1600" b="1" dirty="0">
                  <a:solidFill>
                    <a:schemeClr val="bg1"/>
                  </a:solidFill>
                </a:rPr>
                <a:t>﻿Watch out for </a:t>
              </a:r>
            </a:p>
            <a:p>
              <a:r>
                <a:rPr lang="en-US" sz="1600" b="1" dirty="0">
                  <a:solidFill>
                    <a:schemeClr val="bg1"/>
                  </a:solidFill>
                </a:rPr>
                <a:t>important</a:t>
              </a:r>
            </a:p>
            <a:p>
              <a:r>
                <a:rPr lang="en-US" sz="1600" b="1" dirty="0">
                  <a:solidFill>
                    <a:schemeClr val="bg1"/>
                  </a:solidFill>
                </a:rPr>
                <a:t>deadlines</a:t>
              </a:r>
            </a:p>
          </p:txBody>
        </p:sp>
      </p:grpSp>
      <p:grpSp>
        <p:nvGrpSpPr>
          <p:cNvPr id="21" name="Group 20">
            <a:extLst>
              <a:ext uri="{FF2B5EF4-FFF2-40B4-BE49-F238E27FC236}">
                <a16:creationId xmlns:a16="http://schemas.microsoft.com/office/drawing/2014/main" id="{E4AC2158-B7F9-4130-B26F-1CE9CA4F28FE}"/>
              </a:ext>
              <a:ext uri="{C183D7F6-B498-43B3-948B-1728B52AA6E4}">
                <adec:decorative xmlns:adec="http://schemas.microsoft.com/office/drawing/2017/decorative" val="1"/>
              </a:ext>
            </a:extLst>
          </p:cNvPr>
          <p:cNvGrpSpPr/>
          <p:nvPr/>
        </p:nvGrpSpPr>
        <p:grpSpPr>
          <a:xfrm>
            <a:off x="4084983" y="3955774"/>
            <a:ext cx="3786808" cy="2190872"/>
            <a:chOff x="4084983" y="3955774"/>
            <a:chExt cx="3786808" cy="2190872"/>
          </a:xfrm>
        </p:grpSpPr>
        <p:pic>
          <p:nvPicPr>
            <p:cNvPr id="19" name="Picture 18">
              <a:extLst>
                <a:ext uri="{FF2B5EF4-FFF2-40B4-BE49-F238E27FC236}">
                  <a16:creationId xmlns:a16="http://schemas.microsoft.com/office/drawing/2014/main" id="{1374654D-0906-44AA-AE41-069DF0F9E832}"/>
                </a:ext>
              </a:extLst>
            </p:cNvPr>
            <p:cNvPicPr>
              <a:picLocks noChangeAspect="1"/>
            </p:cNvPicPr>
            <p:nvPr/>
          </p:nvPicPr>
          <p:blipFill rotWithShape="1">
            <a:blip r:embed="rId2">
              <a:extLst>
                <a:ext uri="{28A0092B-C50C-407E-A947-70E740481C1C}">
                  <a14:useLocalDpi xmlns:a14="http://schemas.microsoft.com/office/drawing/2010/main" val="0"/>
                </a:ext>
              </a:extLst>
            </a:blip>
            <a:srcRect l="32079" t="43509" r="34833" b="9212"/>
            <a:stretch/>
          </p:blipFill>
          <p:spPr>
            <a:xfrm>
              <a:off x="4084983" y="3955774"/>
              <a:ext cx="3786808" cy="2190872"/>
            </a:xfrm>
            <a:prstGeom prst="rect">
              <a:avLst/>
            </a:prstGeom>
          </p:spPr>
        </p:pic>
        <p:sp>
          <p:nvSpPr>
            <p:cNvPr id="13" name="TextBox 12"/>
            <p:cNvSpPr txBox="1"/>
            <p:nvPr/>
          </p:nvSpPr>
          <p:spPr>
            <a:xfrm>
              <a:off x="4271465" y="4105426"/>
              <a:ext cx="3153477" cy="1323439"/>
            </a:xfrm>
            <a:prstGeom prst="rect">
              <a:avLst/>
            </a:prstGeom>
            <a:noFill/>
          </p:spPr>
          <p:txBody>
            <a:bodyPr wrap="square" rtlCol="0">
              <a:spAutoFit/>
            </a:bodyPr>
            <a:lstStyle/>
            <a:p>
              <a:r>
                <a:rPr lang="en-US" sz="1600" b="1" dirty="0"/>
                <a:t>﻿Remind your </a:t>
              </a:r>
            </a:p>
            <a:p>
              <a:r>
                <a:rPr lang="en-US" sz="1600" b="1" dirty="0"/>
                <a:t>child to review </a:t>
              </a:r>
            </a:p>
            <a:p>
              <a:r>
                <a:rPr lang="en-US" sz="1600" b="1" dirty="0"/>
                <a:t>all CAO </a:t>
              </a:r>
            </a:p>
            <a:p>
              <a:r>
                <a:rPr lang="en-US" sz="1600" b="1" dirty="0"/>
                <a:t>correspondence </a:t>
              </a:r>
            </a:p>
            <a:p>
              <a:r>
                <a:rPr lang="en-US" sz="1600" b="1" dirty="0"/>
                <a:t>carefully</a:t>
              </a:r>
            </a:p>
          </p:txBody>
        </p:sp>
      </p:grpSp>
      <p:grpSp>
        <p:nvGrpSpPr>
          <p:cNvPr id="4" name="Group 3">
            <a:extLst>
              <a:ext uri="{FF2B5EF4-FFF2-40B4-BE49-F238E27FC236}">
                <a16:creationId xmlns:a16="http://schemas.microsoft.com/office/drawing/2014/main" id="{01254E5C-4ED9-45D0-8B1D-A0A2B688E067}"/>
              </a:ext>
              <a:ext uri="{C183D7F6-B498-43B3-948B-1728B52AA6E4}">
                <adec:decorative xmlns:adec="http://schemas.microsoft.com/office/drawing/2017/decorative" val="1"/>
              </a:ext>
            </a:extLst>
          </p:cNvPr>
          <p:cNvGrpSpPr/>
          <p:nvPr/>
        </p:nvGrpSpPr>
        <p:grpSpPr>
          <a:xfrm>
            <a:off x="4084983" y="1951464"/>
            <a:ext cx="3786808" cy="2004310"/>
            <a:chOff x="4084983" y="1951464"/>
            <a:chExt cx="3786808" cy="2004310"/>
          </a:xfrm>
        </p:grpSpPr>
        <p:pic>
          <p:nvPicPr>
            <p:cNvPr id="16" name="Picture 15">
              <a:extLst>
                <a:ext uri="{FF2B5EF4-FFF2-40B4-BE49-F238E27FC236}">
                  <a16:creationId xmlns:a16="http://schemas.microsoft.com/office/drawing/2014/main" id="{2FE90A8B-CD79-4618-A51B-5EE1F016198D}"/>
                </a:ext>
              </a:extLst>
            </p:cNvPr>
            <p:cNvPicPr>
              <a:picLocks noChangeAspect="1"/>
            </p:cNvPicPr>
            <p:nvPr/>
          </p:nvPicPr>
          <p:blipFill rotWithShape="1">
            <a:blip r:embed="rId2">
              <a:extLst>
                <a:ext uri="{28A0092B-C50C-407E-A947-70E740481C1C}">
                  <a14:useLocalDpi xmlns:a14="http://schemas.microsoft.com/office/drawing/2010/main" val="0"/>
                </a:ext>
              </a:extLst>
            </a:blip>
            <a:srcRect l="32079" t="255" r="34833" b="56492"/>
            <a:stretch/>
          </p:blipFill>
          <p:spPr>
            <a:xfrm>
              <a:off x="4084983" y="1951464"/>
              <a:ext cx="3786808" cy="2004310"/>
            </a:xfrm>
            <a:prstGeom prst="rect">
              <a:avLst/>
            </a:prstGeom>
          </p:spPr>
        </p:pic>
        <p:sp>
          <p:nvSpPr>
            <p:cNvPr id="14" name="TextBox 13"/>
            <p:cNvSpPr txBox="1"/>
            <p:nvPr/>
          </p:nvSpPr>
          <p:spPr>
            <a:xfrm>
              <a:off x="4271465" y="2451127"/>
              <a:ext cx="3153477" cy="830997"/>
            </a:xfrm>
            <a:prstGeom prst="rect">
              <a:avLst/>
            </a:prstGeom>
            <a:noFill/>
          </p:spPr>
          <p:txBody>
            <a:bodyPr wrap="square" rtlCol="0">
              <a:spAutoFit/>
            </a:bodyPr>
            <a:lstStyle/>
            <a:p>
              <a:r>
                <a:rPr lang="en-US" sz="1600" b="1" dirty="0"/>
                <a:t>﻿Encourage your </a:t>
              </a:r>
            </a:p>
            <a:p>
              <a:r>
                <a:rPr lang="en-US" sz="1600" b="1" dirty="0"/>
                <a:t>child to apply </a:t>
              </a:r>
            </a:p>
            <a:p>
              <a:r>
                <a:rPr lang="en-US" sz="1600" b="1" dirty="0"/>
                <a:t>early</a:t>
              </a:r>
            </a:p>
          </p:txBody>
        </p:sp>
      </p:grpSp>
      <p:grpSp>
        <p:nvGrpSpPr>
          <p:cNvPr id="3" name="Group 2">
            <a:extLst>
              <a:ext uri="{FF2B5EF4-FFF2-40B4-BE49-F238E27FC236}">
                <a16:creationId xmlns:a16="http://schemas.microsoft.com/office/drawing/2014/main" id="{D713F841-5712-44F3-94CF-0C05819E9AB6}"/>
              </a:ext>
              <a:ext uri="{C183D7F6-B498-43B3-948B-1728B52AA6E4}">
                <adec:decorative xmlns:adec="http://schemas.microsoft.com/office/drawing/2017/decorative" val="1"/>
              </a:ext>
            </a:extLst>
          </p:cNvPr>
          <p:cNvGrpSpPr/>
          <p:nvPr/>
        </p:nvGrpSpPr>
        <p:grpSpPr>
          <a:xfrm>
            <a:off x="378061" y="1951464"/>
            <a:ext cx="3706922" cy="2036346"/>
            <a:chOff x="378061" y="1951464"/>
            <a:chExt cx="3706922" cy="2036346"/>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11" t="255" r="67921" b="55800"/>
            <a:stretch/>
          </p:blipFill>
          <p:spPr>
            <a:xfrm>
              <a:off x="378061" y="1951464"/>
              <a:ext cx="3706922" cy="2036346"/>
            </a:xfrm>
            <a:prstGeom prst="rect">
              <a:avLst/>
            </a:prstGeom>
          </p:spPr>
        </p:pic>
        <p:sp>
          <p:nvSpPr>
            <p:cNvPr id="15" name="TextBox 14"/>
            <p:cNvSpPr txBox="1"/>
            <p:nvPr/>
          </p:nvSpPr>
          <p:spPr>
            <a:xfrm>
              <a:off x="495817" y="2675046"/>
              <a:ext cx="3153477" cy="1077218"/>
            </a:xfrm>
            <a:prstGeom prst="rect">
              <a:avLst/>
            </a:prstGeom>
            <a:noFill/>
          </p:spPr>
          <p:txBody>
            <a:bodyPr wrap="square" rtlCol="0">
              <a:spAutoFit/>
            </a:bodyPr>
            <a:lstStyle/>
            <a:p>
              <a:r>
                <a:rPr lang="en-US" sz="1600" b="1" dirty="0"/>
                <a:t>﻿Help your </a:t>
              </a:r>
            </a:p>
            <a:p>
              <a:r>
                <a:rPr lang="en-US" sz="1600" b="1" dirty="0"/>
                <a:t>child to</a:t>
              </a:r>
            </a:p>
            <a:p>
              <a:r>
                <a:rPr lang="en-US" sz="1600" b="1" dirty="0"/>
                <a:t>research </a:t>
              </a:r>
            </a:p>
            <a:p>
              <a:r>
                <a:rPr lang="en-US" sz="1600" b="1" dirty="0"/>
                <a:t>their courses</a:t>
              </a:r>
            </a:p>
          </p:txBody>
        </p:sp>
      </p:grpSp>
    </p:spTree>
    <p:extLst>
      <p:ext uri="{BB962C8B-B14F-4D97-AF65-F5344CB8AC3E}">
        <p14:creationId xmlns:p14="http://schemas.microsoft.com/office/powerpoint/2010/main" val="87203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3000"/>
                            </p:stCondLst>
                            <p:childTnLst>
                              <p:par>
                                <p:cTn id="17" presetID="10" presetClass="entr" presetSubtype="0" fill="hold" nodeType="after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4000"/>
                            </p:stCondLst>
                            <p:childTnLst>
                              <p:par>
                                <p:cTn id="21" presetID="10" presetClass="entr" presetSubtype="0" fill="hold" nodeType="afterEffect">
                                  <p:stCondLst>
                                    <p:cond delay="50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par>
                          <p:cTn id="24" fill="hold">
                            <p:stCondLst>
                              <p:cond delay="5000"/>
                            </p:stCondLst>
                            <p:childTnLst>
                              <p:par>
                                <p:cTn id="25" presetID="10" presetClass="entr" presetSubtype="0" fill="hold" nodeType="afterEffect">
                                  <p:stCondLst>
                                    <p:cond delay="5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﻿Helping your child to choose their higher education courses</a:t>
            </a:r>
          </a:p>
        </p:txBody>
      </p:sp>
      <p:sp>
        <p:nvSpPr>
          <p:cNvPr id="3" name="Content Placeholder 2"/>
          <p:cNvSpPr>
            <a:spLocks noGrp="1"/>
          </p:cNvSpPr>
          <p:nvPr>
            <p:ph idx="1"/>
          </p:nvPr>
        </p:nvSpPr>
        <p:spPr>
          <a:xfrm>
            <a:off x="924026" y="1984929"/>
            <a:ext cx="7851983" cy="4032729"/>
          </a:xfrm>
        </p:spPr>
        <p:txBody>
          <a:bodyPr>
            <a:normAutofit/>
          </a:bodyPr>
          <a:lstStyle/>
          <a:p>
            <a:pPr>
              <a:lnSpc>
                <a:spcPct val="100000"/>
              </a:lnSpc>
            </a:pPr>
            <a:r>
              <a:rPr lang="en-US" b="0" dirty="0"/>
              <a:t>Courses are listed in the HEI prospectuses, the CAO Handbook can also be searched for using the ‘</a:t>
            </a:r>
            <a:r>
              <a:rPr lang="en-US" dirty="0">
                <a:solidFill>
                  <a:schemeClr val="accent1">
                    <a:lumMod val="75000"/>
                  </a:schemeClr>
                </a:solidFill>
              </a:rPr>
              <a:t>Courses</a:t>
            </a:r>
            <a:r>
              <a:rPr lang="en-US" b="0" dirty="0"/>
              <a:t>’ facility at </a:t>
            </a:r>
            <a:r>
              <a:rPr lang="en-US" dirty="0">
                <a:solidFill>
                  <a:schemeClr val="accent1">
                    <a:lumMod val="75000"/>
                  </a:schemeClr>
                </a:solidFill>
              </a:rPr>
              <a:t>www.cao.ie/courses</a:t>
            </a:r>
            <a:endParaRPr lang="en-US" b="0" dirty="0">
              <a:solidFill>
                <a:schemeClr val="accent1">
                  <a:lumMod val="75000"/>
                </a:schemeClr>
              </a:solidFill>
            </a:endParaRPr>
          </a:p>
          <a:p>
            <a:pPr>
              <a:lnSpc>
                <a:spcPct val="100000"/>
              </a:lnSpc>
            </a:pPr>
            <a:r>
              <a:rPr lang="en-US" b="0" dirty="0"/>
              <a:t>Make sure to check for minimum entry requirements.</a:t>
            </a:r>
          </a:p>
          <a:p>
            <a:pPr>
              <a:lnSpc>
                <a:spcPct val="100000"/>
              </a:lnSpc>
            </a:pPr>
            <a:r>
              <a:rPr lang="en-US" b="0" dirty="0"/>
              <a:t>Watch out for restrictions – </a:t>
            </a:r>
            <a:r>
              <a:rPr lang="en-US" dirty="0">
                <a:solidFill>
                  <a:schemeClr val="accent1">
                    <a:lumMod val="75000"/>
                  </a:schemeClr>
                </a:solidFill>
              </a:rPr>
              <a:t>see page 3 </a:t>
            </a:r>
            <a:r>
              <a:rPr lang="en-US" b="0" dirty="0"/>
              <a:t>of the CAO Handbook.</a:t>
            </a:r>
          </a:p>
          <a:p>
            <a:pPr>
              <a:lnSpc>
                <a:spcPct val="100000"/>
              </a:lnSpc>
            </a:pPr>
            <a:r>
              <a:rPr lang="en-US" b="0" dirty="0"/>
              <a:t>Talk to family members and friends, especially those who have attended the institution or who have studied the course of interest.</a:t>
            </a:r>
          </a:p>
          <a:p>
            <a:pPr>
              <a:lnSpc>
                <a:spcPct val="100000"/>
              </a:lnSpc>
            </a:pPr>
            <a:r>
              <a:rPr lang="en-US" b="0" dirty="0"/>
              <a:t>Consider the financial implications - the cost of accommodation, food, and travel expenses for every year of study.</a:t>
            </a:r>
          </a:p>
        </p:txBody>
      </p:sp>
      <p:pic>
        <p:nvPicPr>
          <p:cNvPr id="9" name="Picture 8">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7453" y="2679985"/>
            <a:ext cx="3739896" cy="2642616"/>
          </a:xfrm>
          <a:prstGeom prst="rect">
            <a:avLst/>
          </a:prstGeom>
        </p:spPr>
      </p:pic>
    </p:spTree>
    <p:extLst>
      <p:ext uri="{BB962C8B-B14F-4D97-AF65-F5344CB8AC3E}">
        <p14:creationId xmlns:p14="http://schemas.microsoft.com/office/powerpoint/2010/main" val="85489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﻿The application deadlines</a:t>
            </a:r>
          </a:p>
        </p:txBody>
      </p:sp>
      <p:graphicFrame>
        <p:nvGraphicFramePr>
          <p:cNvPr id="4" name="Content Placeholder 3">
            <a:extLst>
              <a:ext uri="{FF2B5EF4-FFF2-40B4-BE49-F238E27FC236}">
                <a16:creationId xmlns:a16="http://schemas.microsoft.com/office/drawing/2014/main" id="{B43D2005-F106-471E-BD93-05F34B932B04}"/>
              </a:ext>
            </a:extLst>
          </p:cNvPr>
          <p:cNvGraphicFramePr>
            <a:graphicFrameLocks noGrp="1"/>
          </p:cNvGraphicFramePr>
          <p:nvPr>
            <p:ph idx="1"/>
            <p:extLst>
              <p:ext uri="{D42A27DB-BD31-4B8C-83A1-F6EECF244321}">
                <p14:modId xmlns:p14="http://schemas.microsoft.com/office/powerpoint/2010/main" val="1690244261"/>
              </p:ext>
            </p:extLst>
          </p:nvPr>
        </p:nvGraphicFramePr>
        <p:xfrm>
          <a:off x="1767302" y="1914169"/>
          <a:ext cx="8657397" cy="3439800"/>
        </p:xfrm>
        <a:graphic>
          <a:graphicData uri="http://schemas.openxmlformats.org/drawingml/2006/table">
            <a:tbl>
              <a:tblPr firstRow="1" bandRow="1">
                <a:tableStyleId>{284E427A-3D55-4303-BF80-6455036E1DE7}</a:tableStyleId>
              </a:tblPr>
              <a:tblGrid>
                <a:gridCol w="2177084">
                  <a:extLst>
                    <a:ext uri="{9D8B030D-6E8A-4147-A177-3AD203B41FA5}">
                      <a16:colId xmlns:a16="http://schemas.microsoft.com/office/drawing/2014/main" val="1749369601"/>
                    </a:ext>
                  </a:extLst>
                </a:gridCol>
                <a:gridCol w="6480313">
                  <a:extLst>
                    <a:ext uri="{9D8B030D-6E8A-4147-A177-3AD203B41FA5}">
                      <a16:colId xmlns:a16="http://schemas.microsoft.com/office/drawing/2014/main" val="3428216295"/>
                    </a:ext>
                  </a:extLst>
                </a:gridCol>
              </a:tblGrid>
              <a:tr h="231577">
                <a:tc>
                  <a:txBody>
                    <a:bodyPr/>
                    <a:lstStyle/>
                    <a:p>
                      <a:r>
                        <a:rPr lang="en-IE" sz="1500" u="none" strike="noStrike" kern="1200" baseline="0" dirty="0"/>
                        <a:t>Date</a:t>
                      </a:r>
                      <a:endParaRPr lang="en-IE" sz="1500" b="1" i="0" u="none" strike="noStrike" kern="1200" baseline="0" dirty="0">
                        <a:solidFill>
                          <a:schemeClr val="lt1"/>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203864"/>
                    </a:solidFill>
                  </a:tcPr>
                </a:tc>
                <a:tc>
                  <a:txBody>
                    <a:bodyPr/>
                    <a:lstStyle/>
                    <a:p>
                      <a:r>
                        <a:rPr lang="en-IE" sz="1500" u="none" strike="noStrike" kern="1200" baseline="0" dirty="0"/>
                        <a:t>Deadline</a:t>
                      </a:r>
                      <a:endParaRPr lang="en-IE" sz="1500" dirty="0"/>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203864"/>
                    </a:solidFill>
                  </a:tcPr>
                </a:tc>
                <a:extLst>
                  <a:ext uri="{0D108BD9-81ED-4DB2-BD59-A6C34878D82A}">
                    <a16:rowId xmlns:a16="http://schemas.microsoft.com/office/drawing/2014/main" val="2658451850"/>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Early November</a:t>
                      </a:r>
                      <a:endParaRPr lang="en-IE" sz="1500" b="1" i="0" u="none" strike="noStrike" kern="1200" baseline="0" dirty="0">
                        <a:solidFill>
                          <a:srgbClr val="203864"/>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Online application facility opens</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3196304665"/>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20 January 5pm</a:t>
                      </a:r>
                      <a:endParaRPr lang="en-IE" sz="1500" b="1" i="0" u="none" strike="noStrike" kern="1200" baseline="0" dirty="0">
                        <a:solidFill>
                          <a:srgbClr val="203864"/>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Discounted online application fee deadline – €35 fee</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1739341360"/>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1 February 5pm</a:t>
                      </a: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Change of Course Choices closes</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3837459392"/>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1 February 5pm</a:t>
                      </a:r>
                      <a:endParaRPr lang="en-IE" sz="1500" b="1" i="0" u="none" strike="noStrike" kern="1200" baseline="0" dirty="0">
                        <a:solidFill>
                          <a:srgbClr val="203864"/>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Normal closing date for online and paper applications - €50 fee</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1481897601"/>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Early February</a:t>
                      </a:r>
                      <a:endParaRPr lang="en-IE" sz="1500" b="1" i="0" u="none" strike="noStrike" kern="1200" baseline="0" dirty="0">
                        <a:solidFill>
                          <a:srgbClr val="203864"/>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Online facility to amend course choices opens – fee of €10</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919004929"/>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1 March 5pm</a:t>
                      </a:r>
                      <a:endParaRPr lang="en-IE" sz="1500" b="1" i="0" u="none" strike="noStrike" kern="1200" baseline="0" dirty="0">
                        <a:solidFill>
                          <a:srgbClr val="203864"/>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Closing date for amending course choices – fee of €10</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3012824203"/>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1 March 5pm</a:t>
                      </a:r>
                      <a:endParaRPr lang="en-IE" sz="1500" b="1" i="0" u="none" strike="noStrike" kern="1200" baseline="0" dirty="0">
                        <a:solidFill>
                          <a:srgbClr val="203864"/>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Closing date for final completion of HEAR/DARE forms</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3287614584"/>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10 March 5pm</a:t>
                      </a:r>
                      <a:endParaRPr lang="en-IE" sz="1500" b="1" i="0" u="none" strike="noStrike" kern="1200" baseline="0" dirty="0">
                        <a:solidFill>
                          <a:srgbClr val="203864"/>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Closing date for HEAR/DARE documentation to be received by CAO</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2245943224"/>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1 May 5pm</a:t>
                      </a:r>
                      <a:endParaRPr lang="en-IE" sz="1500" b="1" i="0" u="none" strike="noStrike" kern="1200" baseline="0" dirty="0">
                        <a:solidFill>
                          <a:srgbClr val="203864"/>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Closing date for late applications - €65 fee</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4122577877"/>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Early May</a:t>
                      </a:r>
                      <a:endParaRPr lang="en-IE" sz="1500" b="1" i="0" u="none" strike="noStrike" kern="1200" baseline="0" dirty="0">
                        <a:solidFill>
                          <a:srgbClr val="203864"/>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Online Change of Mind facility becomes available</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1382359889"/>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End of May</a:t>
                      </a:r>
                      <a:endParaRPr lang="en-IE" sz="1500" b="1" i="0" u="none" strike="noStrike" kern="1200" baseline="0" dirty="0">
                        <a:solidFill>
                          <a:srgbClr val="203864"/>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Check and Confirm e-mail sent to all applicants</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954218918"/>
                  </a:ext>
                </a:extLst>
              </a:tr>
              <a:tr h="2315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500" b="1" u="none" strike="noStrike" kern="1200" baseline="0" dirty="0">
                          <a:solidFill>
                            <a:srgbClr val="203864"/>
                          </a:solidFill>
                        </a:rPr>
                        <a:t>1 July 5pm</a:t>
                      </a:r>
                      <a:endParaRPr lang="en-IE" sz="1500" b="1" i="0" u="none" strike="noStrike" kern="1200" baseline="0" dirty="0">
                        <a:solidFill>
                          <a:srgbClr val="203864"/>
                        </a:solidFill>
                        <a:latin typeface="+mn-lt"/>
                        <a:ea typeface="+mn-ea"/>
                        <a:cs typeface="+mn-cs"/>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rgbClr val="E0E1E9"/>
                    </a:solidFill>
                  </a:tcPr>
                </a:tc>
                <a:tc>
                  <a:txBody>
                    <a:bodyPr/>
                    <a:lstStyle/>
                    <a:p>
                      <a:r>
                        <a:rPr lang="en-IE" sz="1500" u="none" strike="noStrike" kern="1200" baseline="0" dirty="0">
                          <a:solidFill>
                            <a:schemeClr val="tx1"/>
                          </a:solidFill>
                        </a:rPr>
                        <a:t>Change of Mind closes</a:t>
                      </a:r>
                      <a:endParaRPr lang="en-IE" sz="1500" dirty="0">
                        <a:solidFill>
                          <a:schemeClr val="tx1"/>
                        </a:solidFill>
                      </a:endParaRPr>
                    </a:p>
                  </a:txBody>
                  <a:tcPr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rgbClr val="203864"/>
                      </a:solidFill>
                      <a:prstDash val="solid"/>
                      <a:round/>
                      <a:headEnd type="none" w="med" len="med"/>
                      <a:tailEnd type="none" w="med" len="med"/>
                    </a:lnB>
                    <a:solidFill>
                      <a:schemeClr val="bg1"/>
                    </a:solidFill>
                  </a:tcPr>
                </a:tc>
                <a:extLst>
                  <a:ext uri="{0D108BD9-81ED-4DB2-BD59-A6C34878D82A}">
                    <a16:rowId xmlns:a16="http://schemas.microsoft.com/office/drawing/2014/main" val="4614372"/>
                  </a:ext>
                </a:extLst>
              </a:tr>
            </a:tbl>
          </a:graphicData>
        </a:graphic>
      </p:graphicFrame>
      <p:pic>
        <p:nvPicPr>
          <p:cNvPr id="6" name="Picture 5">
            <a:extLst>
              <a:ext uri="{FF2B5EF4-FFF2-40B4-BE49-F238E27FC236}">
                <a16:creationId xmlns:a16="http://schemas.microsoft.com/office/drawing/2014/main" id="{6C4B2376-B5BF-4FF6-98E8-159E2A96F90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982788" y="-1675297"/>
            <a:ext cx="1323975" cy="1857375"/>
          </a:xfrm>
          <a:prstGeom prst="rect">
            <a:avLst/>
          </a:prstGeom>
        </p:spPr>
      </p:pic>
    </p:spTree>
    <p:extLst>
      <p:ext uri="{BB962C8B-B14F-4D97-AF65-F5344CB8AC3E}">
        <p14:creationId xmlns:p14="http://schemas.microsoft.com/office/powerpoint/2010/main" val="152115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﻿Restrictions</a:t>
            </a:r>
          </a:p>
        </p:txBody>
      </p:sp>
      <p:sp>
        <p:nvSpPr>
          <p:cNvPr id="4" name="Rectangle 3"/>
          <p:cNvSpPr/>
          <p:nvPr/>
        </p:nvSpPr>
        <p:spPr>
          <a:xfrm>
            <a:off x="924025" y="2008806"/>
            <a:ext cx="5003245" cy="166512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36000" rtlCol="0" anchor="t"/>
          <a:lstStyle/>
          <a:p>
            <a:pPr>
              <a:lnSpc>
                <a:spcPct val="90000"/>
              </a:lnSpc>
            </a:pPr>
            <a:r>
              <a:rPr lang="en-US" sz="3600" b="1" dirty="0">
                <a:solidFill>
                  <a:srgbClr val="00548E"/>
                </a:solidFill>
              </a:rPr>
              <a:t>﻿﻿﻿RESTRICTED COURSES</a:t>
            </a:r>
          </a:p>
          <a:p>
            <a:pPr>
              <a:lnSpc>
                <a:spcPct val="90000"/>
              </a:lnSpc>
            </a:pPr>
            <a:endParaRPr lang="en-US" sz="3600" dirty="0">
              <a:solidFill>
                <a:srgbClr val="00548E"/>
              </a:solidFill>
            </a:endParaRPr>
          </a:p>
        </p:txBody>
      </p:sp>
      <p:sp>
        <p:nvSpPr>
          <p:cNvPr id="7" name="Rectangle 6"/>
          <p:cNvSpPr/>
          <p:nvPr/>
        </p:nvSpPr>
        <p:spPr>
          <a:xfrm>
            <a:off x="924025" y="3806842"/>
            <a:ext cx="5003245" cy="16651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36000" rtlCol="0" anchor="t"/>
          <a:lstStyle/>
          <a:p>
            <a:pPr>
              <a:lnSpc>
                <a:spcPct val="90000"/>
              </a:lnSpc>
            </a:pPr>
            <a:r>
              <a:rPr lang="en-US" sz="3600" b="1" dirty="0">
                <a:solidFill>
                  <a:srgbClr val="001E5E"/>
                </a:solidFill>
              </a:rPr>
              <a:t>﻿﻿HEAR</a:t>
            </a:r>
          </a:p>
          <a:p>
            <a:pPr>
              <a:lnSpc>
                <a:spcPct val="90000"/>
              </a:lnSpc>
            </a:pPr>
            <a:r>
              <a:rPr lang="en-US" sz="3600" b="1" dirty="0">
                <a:solidFill>
                  <a:srgbClr val="001E5E"/>
                </a:solidFill>
              </a:rPr>
              <a:t>SOCIO ECONOMIC DISADVANTAGE</a:t>
            </a:r>
          </a:p>
          <a:p>
            <a:pPr>
              <a:lnSpc>
                <a:spcPct val="90000"/>
              </a:lnSpc>
            </a:pPr>
            <a:endParaRPr lang="en-US" sz="3600" dirty="0">
              <a:solidFill>
                <a:srgbClr val="001E5E"/>
              </a:solidFill>
            </a:endParaRPr>
          </a:p>
        </p:txBody>
      </p:sp>
      <p:sp>
        <p:nvSpPr>
          <p:cNvPr id="9" name="Rectangle 8"/>
          <p:cNvSpPr/>
          <p:nvPr/>
        </p:nvSpPr>
        <p:spPr>
          <a:xfrm>
            <a:off x="6096000" y="2008806"/>
            <a:ext cx="5003245" cy="16651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36000" rtlCol="0" anchor="t"/>
          <a:lstStyle/>
          <a:p>
            <a:pPr>
              <a:lnSpc>
                <a:spcPct val="90000"/>
              </a:lnSpc>
            </a:pPr>
            <a:r>
              <a:rPr lang="en-US" sz="3600" b="1" dirty="0">
                <a:solidFill>
                  <a:schemeClr val="bg1"/>
                </a:solidFill>
              </a:rPr>
              <a:t>﻿RESTRICTED CATEGORIES OF APPLICANT</a:t>
            </a:r>
          </a:p>
          <a:p>
            <a:pPr>
              <a:lnSpc>
                <a:spcPct val="90000"/>
              </a:lnSpc>
            </a:pPr>
            <a:endParaRPr lang="en-US" sz="3600" dirty="0"/>
          </a:p>
        </p:txBody>
      </p:sp>
      <p:sp>
        <p:nvSpPr>
          <p:cNvPr id="11" name="Rectangle 10"/>
          <p:cNvSpPr/>
          <p:nvPr/>
        </p:nvSpPr>
        <p:spPr>
          <a:xfrm>
            <a:off x="6096000" y="3806842"/>
            <a:ext cx="5003245" cy="1665124"/>
          </a:xfrm>
          <a:prstGeom prst="rect">
            <a:avLst/>
          </a:prstGeom>
          <a:solidFill>
            <a:srgbClr val="FFCE2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36000" rtlCol="0" anchor="t"/>
          <a:lstStyle/>
          <a:p>
            <a:pPr>
              <a:lnSpc>
                <a:spcPct val="90000"/>
              </a:lnSpc>
            </a:pPr>
            <a:r>
              <a:rPr lang="en-US" sz="3600" b="1" dirty="0">
                <a:solidFill>
                  <a:srgbClr val="003278"/>
                </a:solidFill>
              </a:rPr>
              <a:t>﻿DARE</a:t>
            </a:r>
          </a:p>
          <a:p>
            <a:pPr>
              <a:lnSpc>
                <a:spcPct val="90000"/>
              </a:lnSpc>
            </a:pPr>
            <a:r>
              <a:rPr lang="en-US" sz="3600" b="1" dirty="0">
                <a:solidFill>
                  <a:srgbClr val="003278"/>
                </a:solidFill>
              </a:rPr>
              <a:t>DISABILITIES/SLD</a:t>
            </a:r>
          </a:p>
          <a:p>
            <a:pPr>
              <a:lnSpc>
                <a:spcPct val="90000"/>
              </a:lnSpc>
            </a:pPr>
            <a:endParaRPr lang="en-US" sz="3600" dirty="0">
              <a:solidFill>
                <a:srgbClr val="003278"/>
              </a:solidFill>
            </a:endParaRPr>
          </a:p>
        </p:txBody>
      </p:sp>
      <p:sp>
        <p:nvSpPr>
          <p:cNvPr id="5" name="Content Placeholder 4"/>
          <p:cNvSpPr>
            <a:spLocks noGrp="1"/>
          </p:cNvSpPr>
          <p:nvPr>
            <p:ph idx="1"/>
          </p:nvPr>
        </p:nvSpPr>
        <p:spPr>
          <a:xfrm>
            <a:off x="924026" y="5609061"/>
            <a:ext cx="10429774" cy="508956"/>
          </a:xfrm>
        </p:spPr>
        <p:txBody>
          <a:bodyPr/>
          <a:lstStyle/>
          <a:p>
            <a:pPr marL="0" indent="0">
              <a:buNone/>
            </a:pPr>
            <a:r>
              <a:rPr lang="en-US" dirty="0"/>
              <a:t>﻿Applications must be made by 1 February at 5PM. Consult CAO Handbook for full details.</a:t>
            </a:r>
          </a:p>
        </p:txBody>
      </p:sp>
    </p:spTree>
    <p:extLst>
      <p:ext uri="{BB962C8B-B14F-4D97-AF65-F5344CB8AC3E}">
        <p14:creationId xmlns:p14="http://schemas.microsoft.com/office/powerpoint/2010/main" val="648963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3000"/>
                            </p:stCondLst>
                            <p:childTnLst>
                              <p:par>
                                <p:cTn id="17" presetID="10" presetClass="entr" presetSubtype="0" fill="hold" grpId="0" nodeType="after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4000"/>
                            </p:stCondLst>
                            <p:childTnLst>
                              <p:par>
                                <p:cTn id="21" presetID="10" presetClass="entr" presetSubtype="0" fill="hold" grpId="0" nodeType="afterEffect">
                                  <p:stCondLst>
                                    <p:cond delay="500"/>
                                  </p:stCondLst>
                                  <p:childTnLst>
                                    <p:set>
                                      <p:cBhvr>
                                        <p:cTn id="22" dur="1" fill="hold">
                                          <p:stCondLst>
                                            <p:cond delay="0"/>
                                          </p:stCondLst>
                                        </p:cTn>
                                        <p:tgtEl>
                                          <p:spTgt spid="5">
                                            <p:txEl>
                                              <p:pRg st="0" end="0"/>
                                            </p:txEl>
                                          </p:spTgt>
                                        </p:tgtEl>
                                        <p:attrNameLst>
                                          <p:attrName>style.visibility</p:attrName>
                                        </p:attrNameLst>
                                      </p:cBhvr>
                                      <p:to>
                                        <p:strVal val="visible"/>
                                      </p:to>
                                    </p:set>
                                    <p:animEffect transition="in" filter="fade">
                                      <p:cBhvr>
                                        <p:cTn id="23"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1" grpId="0" animBg="1"/>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Applications in 1</a:t>
            </a:r>
          </a:p>
        </p:txBody>
      </p:sp>
      <p:sp>
        <p:nvSpPr>
          <p:cNvPr id="5" name="Content Placeholder 4"/>
          <p:cNvSpPr>
            <a:spLocks noGrp="1"/>
          </p:cNvSpPr>
          <p:nvPr>
            <p:ph idx="1"/>
          </p:nvPr>
        </p:nvSpPr>
        <p:spPr>
          <a:xfrm>
            <a:off x="924026" y="1984929"/>
            <a:ext cx="6803769" cy="4032729"/>
          </a:xfrm>
        </p:spPr>
        <p:txBody>
          <a:bodyPr/>
          <a:lstStyle/>
          <a:p>
            <a:pPr>
              <a:lnSpc>
                <a:spcPct val="100000"/>
              </a:lnSpc>
            </a:pPr>
            <a:r>
              <a:rPr lang="en-US" b="0" dirty="0"/>
              <a:t>There are two course choice lists (Level 8 and Level 7/6) and applicants may make up to 10 course choices on each list.</a:t>
            </a:r>
          </a:p>
          <a:p>
            <a:pPr>
              <a:lnSpc>
                <a:spcPct val="100000"/>
              </a:lnSpc>
            </a:pPr>
            <a:r>
              <a:rPr lang="en-US" b="0" dirty="0"/>
              <a:t>Your choices on one list do not in any way affect your choices on the other list. They may be considered two separate applications on one form.</a:t>
            </a:r>
          </a:p>
          <a:p>
            <a:pPr>
              <a:lnSpc>
                <a:spcPct val="100000"/>
              </a:lnSpc>
            </a:pPr>
            <a:r>
              <a:rPr lang="en-US" b="0" dirty="0"/>
              <a:t>It is possible to receive an offer on both lists. You may then decide to accept either your Level 7/6 or your Level 8 offer.</a:t>
            </a:r>
          </a:p>
          <a:p>
            <a:pPr>
              <a:lnSpc>
                <a:spcPct val="100000"/>
              </a:lnSpc>
            </a:pPr>
            <a:r>
              <a:rPr lang="en-US" b="0" dirty="0"/>
              <a:t>Alternatively, you might not wish to accept either offer.</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8728" y="1984929"/>
            <a:ext cx="3918857" cy="236152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72369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C183D7F6-B498-43B3-948B-1728B52AA6E4}">
                <adec:decorative xmlns:adec="http://schemas.microsoft.com/office/drawing/2017/decorative" val="1"/>
              </a:ext>
            </a:extLst>
          </p:cNvPr>
          <p:cNvSpPr/>
          <p:nvPr/>
        </p:nvSpPr>
        <p:spPr>
          <a:xfrm>
            <a:off x="1014761" y="2085287"/>
            <a:ext cx="10555811" cy="94785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﻿﻿Completing the application form</a:t>
            </a:r>
          </a:p>
        </p:txBody>
      </p:sp>
      <p:sp>
        <p:nvSpPr>
          <p:cNvPr id="3" name="Content Placeholder 2"/>
          <p:cNvSpPr>
            <a:spLocks noGrp="1"/>
          </p:cNvSpPr>
          <p:nvPr>
            <p:ph idx="1"/>
          </p:nvPr>
        </p:nvSpPr>
        <p:spPr>
          <a:xfrm>
            <a:off x="990932" y="3162978"/>
            <a:ext cx="10429774" cy="2854680"/>
          </a:xfrm>
        </p:spPr>
        <p:txBody>
          <a:bodyPr>
            <a:normAutofit fontScale="92500" lnSpcReduction="10000"/>
          </a:bodyPr>
          <a:lstStyle/>
          <a:p>
            <a:pPr>
              <a:lnSpc>
                <a:spcPct val="100000"/>
              </a:lnSpc>
            </a:pPr>
            <a:r>
              <a:rPr lang="en-US" b="0" dirty="0"/>
              <a:t>Apply online via </a:t>
            </a:r>
            <a:r>
              <a:rPr lang="en-US" dirty="0">
                <a:solidFill>
                  <a:schemeClr val="accent1">
                    <a:lumMod val="75000"/>
                  </a:schemeClr>
                </a:solidFill>
              </a:rPr>
              <a:t>www.cao.ie</a:t>
            </a:r>
          </a:p>
          <a:p>
            <a:pPr>
              <a:lnSpc>
                <a:spcPct val="100000"/>
              </a:lnSpc>
            </a:pPr>
            <a:r>
              <a:rPr lang="en-US" b="0" dirty="0"/>
              <a:t>Enter personal details carefully, particularly </a:t>
            </a:r>
            <a:r>
              <a:rPr lang="en-US" dirty="0">
                <a:solidFill>
                  <a:schemeClr val="accent1">
                    <a:lumMod val="75000"/>
                  </a:schemeClr>
                </a:solidFill>
              </a:rPr>
              <a:t>date of birth </a:t>
            </a:r>
            <a:r>
              <a:rPr lang="en-US" b="0" dirty="0"/>
              <a:t>and </a:t>
            </a:r>
            <a:r>
              <a:rPr lang="en-US" dirty="0">
                <a:solidFill>
                  <a:schemeClr val="accent1">
                    <a:lumMod val="75000"/>
                  </a:schemeClr>
                </a:solidFill>
              </a:rPr>
              <a:t>email address</a:t>
            </a:r>
            <a:r>
              <a:rPr lang="en-US" b="0" dirty="0"/>
              <a:t>.</a:t>
            </a:r>
          </a:p>
          <a:p>
            <a:pPr>
              <a:lnSpc>
                <a:spcPct val="100000"/>
              </a:lnSpc>
            </a:pPr>
            <a:r>
              <a:rPr lang="en-US" b="0" dirty="0"/>
              <a:t>Once registered on the system, applicants will receive an application </a:t>
            </a:r>
            <a:br>
              <a:rPr lang="en-US" b="0" dirty="0"/>
            </a:br>
            <a:r>
              <a:rPr lang="en-US" b="0" dirty="0"/>
              <a:t>number which must be kept safe. This number will be needed for </a:t>
            </a:r>
            <a:br>
              <a:rPr lang="en-US" b="0" dirty="0"/>
            </a:br>
            <a:r>
              <a:rPr lang="en-US" b="0" dirty="0"/>
              <a:t>all future correspondence with CAO. </a:t>
            </a:r>
          </a:p>
          <a:p>
            <a:pPr>
              <a:lnSpc>
                <a:spcPct val="100000"/>
              </a:lnSpc>
            </a:pPr>
            <a:r>
              <a:rPr lang="en-US" b="0" dirty="0"/>
              <a:t>Applicants should check emails regularly for correspondence from CAO and/or </a:t>
            </a:r>
            <a:br>
              <a:rPr lang="en-US" b="0" dirty="0"/>
            </a:br>
            <a:r>
              <a:rPr lang="en-US" b="0" dirty="0"/>
              <a:t>the HEIs.</a:t>
            </a:r>
          </a:p>
          <a:p>
            <a:pPr>
              <a:lnSpc>
                <a:spcPct val="100000"/>
              </a:lnSpc>
            </a:pPr>
            <a:r>
              <a:rPr lang="en-US" b="0" dirty="0"/>
              <a:t>Applicants must remember to place course choices in genuine order of preference.</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19887" b="6759"/>
          <a:stretch/>
        </p:blipFill>
        <p:spPr>
          <a:xfrm>
            <a:off x="8994760" y="2441368"/>
            <a:ext cx="3197240" cy="3505472"/>
          </a:xfrm>
          <a:prstGeom prst="rect">
            <a:avLst/>
          </a:prstGeom>
        </p:spPr>
      </p:pic>
      <p:sp>
        <p:nvSpPr>
          <p:cNvPr id="8" name="Content Placeholder 2"/>
          <p:cNvSpPr txBox="1">
            <a:spLocks/>
          </p:cNvSpPr>
          <p:nvPr/>
        </p:nvSpPr>
        <p:spPr>
          <a:xfrm>
            <a:off x="1210601" y="2192822"/>
            <a:ext cx="9779619" cy="1226623"/>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chemeClr val="accent1">
                  <a:lumMod val="50000"/>
                </a:schemeClr>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US" dirty="0">
                <a:solidFill>
                  <a:schemeClr val="bg1"/>
                </a:solidFill>
              </a:rPr>
              <a:t>﻿Use the Demo Application facility in the Applicants section of the website to become more familiar with the process before starting an application (www.cao.ie/demo)</a:t>
            </a:r>
          </a:p>
        </p:txBody>
      </p:sp>
    </p:spTree>
    <p:extLst>
      <p:ext uri="{BB962C8B-B14F-4D97-AF65-F5344CB8AC3E}">
        <p14:creationId xmlns:p14="http://schemas.microsoft.com/office/powerpoint/2010/main" val="138252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correspondence from CAO</a:t>
            </a:r>
          </a:p>
        </p:txBody>
      </p:sp>
      <p:sp>
        <p:nvSpPr>
          <p:cNvPr id="3" name="Content Placeholder 2"/>
          <p:cNvSpPr>
            <a:spLocks noGrp="1"/>
          </p:cNvSpPr>
          <p:nvPr>
            <p:ph idx="1"/>
          </p:nvPr>
        </p:nvSpPr>
        <p:spPr>
          <a:xfrm>
            <a:off x="924027" y="1984929"/>
            <a:ext cx="8219974" cy="4032729"/>
          </a:xfrm>
        </p:spPr>
        <p:txBody>
          <a:bodyPr>
            <a:normAutofit fontScale="85000" lnSpcReduction="10000"/>
          </a:bodyPr>
          <a:lstStyle/>
          <a:p>
            <a:pPr>
              <a:lnSpc>
                <a:spcPct val="110000"/>
              </a:lnSpc>
            </a:pPr>
            <a:r>
              <a:rPr lang="en-US" b="0" dirty="0"/>
              <a:t>﻿All correspondence from CAO should be treated as </a:t>
            </a:r>
            <a:r>
              <a:rPr lang="en-US" dirty="0"/>
              <a:t>extremely important </a:t>
            </a:r>
            <a:r>
              <a:rPr lang="en-US" b="0" dirty="0"/>
              <a:t>and checked carefully to make sure that the information held on file by CAO is correct. </a:t>
            </a:r>
          </a:p>
          <a:p>
            <a:pPr>
              <a:lnSpc>
                <a:spcPct val="110000"/>
              </a:lnSpc>
            </a:pPr>
            <a:r>
              <a:rPr lang="en-US" b="0" dirty="0"/>
              <a:t>When your child applies online, their first correspondence with CAO will be in the form of an automated email which will contain your child’s application number and a verification code.</a:t>
            </a:r>
          </a:p>
          <a:p>
            <a:pPr>
              <a:lnSpc>
                <a:spcPct val="110000"/>
              </a:lnSpc>
            </a:pPr>
            <a:r>
              <a:rPr lang="en-US" b="0" dirty="0"/>
              <a:t>Before the end of May, all applicants will receive a Check and Confirm email. This is an extremely important email, and instructions must be followed carefully, and any errors or omissions must be rectified immediately. </a:t>
            </a:r>
          </a:p>
          <a:p>
            <a:pPr>
              <a:lnSpc>
                <a:spcPct val="110000"/>
              </a:lnSpc>
            </a:pPr>
            <a:r>
              <a:rPr lang="en-US" b="0" dirty="0"/>
              <a:t>At the offers stage your child will either receive an Offer or a Check and Confirm email. </a:t>
            </a:r>
          </a:p>
          <a:p>
            <a:pPr>
              <a:lnSpc>
                <a:spcPct val="110000"/>
              </a:lnSpc>
            </a:pPr>
            <a:r>
              <a:rPr lang="en-US" b="0" dirty="0"/>
              <a:t>If they receive a Check and Confirm email, this is because they have not been deemed eligible for an offer in this round. You must ensure that your child checks that all the information that CAO currently holds on file is correct, including their examination details.</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5942" y="3661412"/>
            <a:ext cx="2744598" cy="244701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925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3650</TotalTime>
  <Words>2079</Words>
  <Application>Microsoft Office PowerPoint</Application>
  <PresentationFormat>Widescreen</PresentationFormat>
  <Paragraphs>166</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Calibri-Bold</vt:lpstr>
      <vt:lpstr>Office Theme</vt:lpstr>
      <vt:lpstr>Parents Guide 2027</vt:lpstr>
      <vt:lpstr>﻿Introduction</vt:lpstr>
      <vt:lpstr>﻿﻿Your role as a parent/guardian</vt:lpstr>
      <vt:lpstr>﻿Helping your child to choose their higher education courses</vt:lpstr>
      <vt:lpstr>﻿ ﻿The application deadlines</vt:lpstr>
      <vt:lpstr>﻿Restrictions</vt:lpstr>
      <vt:lpstr>﻿2 Applications in 1</vt:lpstr>
      <vt:lpstr>﻿﻿Completing the application form</vt:lpstr>
      <vt:lpstr>﻿﻿﻿Important correspondence from CAO</vt:lpstr>
      <vt:lpstr>﻿Making amendments to a CAO application</vt:lpstr>
      <vt:lpstr>﻿The offers stage</vt:lpstr>
      <vt:lpstr>﻿The offer rounds</vt:lpstr>
      <vt:lpstr>﻿Entry requirements</vt:lpstr>
      <vt:lpstr>﻿How offers are issued</vt:lpstr>
      <vt:lpstr>﻿Accepting an offer</vt:lpstr>
      <vt:lpstr>﻿Deferring a place</vt:lpstr>
      <vt:lpstr>﻿The recheck process</vt:lpstr>
      <vt:lpstr>﻿Communicating with CAO</vt:lpstr>
      <vt:lpstr>﻿﻿Useful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Marguerite Lynch</dc:creator>
  <cp:lastModifiedBy>Eileen Keleghan</cp:lastModifiedBy>
  <cp:revision>173</cp:revision>
  <dcterms:created xsi:type="dcterms:W3CDTF">2018-02-27T09:45:41Z</dcterms:created>
  <dcterms:modified xsi:type="dcterms:W3CDTF">2026-09-09T11:46:29Z</dcterms:modified>
</cp:coreProperties>
</file>