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60"/>
  </p:normalViewPr>
  <p:slideViewPr>
    <p:cSldViewPr snapToGrid="0">
      <p:cViewPr varScale="1">
        <p:scale>
          <a:sx n="102" d="100"/>
          <a:sy n="102" d="100"/>
        </p:scale>
        <p:origin x="24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2069E1-EC2F-4E50-85BF-94CC9406785E}"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E479264A-E84A-4AD1-9246-8C98842E133A}">
      <dgm:prSet/>
      <dgm:spPr/>
      <dgm:t>
        <a:bodyPr/>
        <a:lstStyle/>
        <a:p>
          <a:r>
            <a:rPr lang="en-GB" dirty="0"/>
            <a:t>If you still wish to be considered for any existing courses, you must insert all Available Places courses below those you wish to retain.</a:t>
          </a:r>
          <a:endParaRPr lang="en-US" dirty="0"/>
        </a:p>
      </dgm:t>
    </dgm:pt>
    <dgm:pt modelId="{86281DDB-E29D-4021-A3CD-F496742C9256}" type="parTrans" cxnId="{2B5C1329-7EDF-4385-B86D-3CFE80065120}">
      <dgm:prSet/>
      <dgm:spPr/>
      <dgm:t>
        <a:bodyPr/>
        <a:lstStyle/>
        <a:p>
          <a:endParaRPr lang="en-US"/>
        </a:p>
      </dgm:t>
    </dgm:pt>
    <dgm:pt modelId="{0BEBF24A-B8F2-4ADC-B339-CDA3CE2B0420}" type="sibTrans" cxnId="{2B5C1329-7EDF-4385-B86D-3CFE80065120}">
      <dgm:prSet/>
      <dgm:spPr/>
      <dgm:t>
        <a:bodyPr/>
        <a:lstStyle/>
        <a:p>
          <a:endParaRPr lang="en-US"/>
        </a:p>
      </dgm:t>
    </dgm:pt>
    <dgm:pt modelId="{E81721F4-A4F1-4A8B-A3E9-6C1F67A6A08E}">
      <dgm:prSet/>
      <dgm:spPr/>
      <dgm:t>
        <a:bodyPr/>
        <a:lstStyle/>
        <a:p>
          <a:r>
            <a:rPr lang="en-GB" dirty="0"/>
            <a:t>Available Places course codes may only be inserted higher on your list of preferences than any offer which you have received to date.</a:t>
          </a:r>
          <a:endParaRPr lang="en-US" dirty="0"/>
        </a:p>
      </dgm:t>
    </dgm:pt>
    <dgm:pt modelId="{27380EFE-EEC6-4983-B95B-22109A475014}" type="parTrans" cxnId="{E1485EED-D96E-4164-9359-4487EDD3FF5E}">
      <dgm:prSet/>
      <dgm:spPr/>
      <dgm:t>
        <a:bodyPr/>
        <a:lstStyle/>
        <a:p>
          <a:endParaRPr lang="en-US"/>
        </a:p>
      </dgm:t>
    </dgm:pt>
    <dgm:pt modelId="{B768801A-730C-4B99-958F-372A99CBD123}" type="sibTrans" cxnId="{E1485EED-D96E-4164-9359-4487EDD3FF5E}">
      <dgm:prSet/>
      <dgm:spPr/>
      <dgm:t>
        <a:bodyPr/>
        <a:lstStyle/>
        <a:p>
          <a:endParaRPr lang="en-US"/>
        </a:p>
      </dgm:t>
    </dgm:pt>
    <dgm:pt modelId="{078264CE-D83C-4F61-970F-2104C880C4ED}">
      <dgm:prSet/>
      <dgm:spPr/>
      <dgm:t>
        <a:bodyPr/>
        <a:lstStyle/>
        <a:p>
          <a:r>
            <a:rPr lang="en-GB"/>
            <a:t>You may only have a total of 10 course choices in any course list (Level 8 and Level 7/6). If you wish to add an Available Places course to a list already containing 10 entries, the course code at the bottom of the list (i.e., preference 10) will be deleted.</a:t>
          </a:r>
          <a:endParaRPr lang="en-US"/>
        </a:p>
      </dgm:t>
    </dgm:pt>
    <dgm:pt modelId="{2A37BA0D-E2B9-4820-B63A-AE5E38C7FCBE}" type="parTrans" cxnId="{C7038326-9D01-4F21-A38B-36E38C87FB45}">
      <dgm:prSet/>
      <dgm:spPr/>
      <dgm:t>
        <a:bodyPr/>
        <a:lstStyle/>
        <a:p>
          <a:endParaRPr lang="en-US"/>
        </a:p>
      </dgm:t>
    </dgm:pt>
    <dgm:pt modelId="{B54548B6-EA8A-4697-B408-7CBA1510CDD5}" type="sibTrans" cxnId="{C7038326-9D01-4F21-A38B-36E38C87FB45}">
      <dgm:prSet/>
      <dgm:spPr/>
      <dgm:t>
        <a:bodyPr/>
        <a:lstStyle/>
        <a:p>
          <a:endParaRPr lang="en-US"/>
        </a:p>
      </dgm:t>
    </dgm:pt>
    <dgm:pt modelId="{D6300B28-9F7C-449C-8B84-F13DCAADC074}">
      <dgm:prSet/>
      <dgm:spPr/>
      <dgm:t>
        <a:bodyPr/>
        <a:lstStyle/>
        <a:p>
          <a:r>
            <a:rPr lang="en-GB"/>
            <a:t>For existing CAO applicants, it is important to remember to follow the fundamental rule of the CAO application system, i.e. </a:t>
          </a:r>
          <a:r>
            <a:rPr lang="en-GB" b="1"/>
            <a:t>place your course choices in genuine order of preference</a:t>
          </a:r>
          <a:r>
            <a:rPr lang="en-GB"/>
            <a:t>. </a:t>
          </a:r>
          <a:endParaRPr lang="en-GB" dirty="0"/>
        </a:p>
      </dgm:t>
    </dgm:pt>
    <dgm:pt modelId="{60DBC150-D0B1-4A77-9706-83589608E79A}" type="parTrans" cxnId="{15981F4A-566C-4D0C-9C9E-C735A66715BD}">
      <dgm:prSet/>
      <dgm:spPr/>
      <dgm:t>
        <a:bodyPr/>
        <a:lstStyle/>
        <a:p>
          <a:endParaRPr lang="en-GB"/>
        </a:p>
      </dgm:t>
    </dgm:pt>
    <dgm:pt modelId="{CDC0E3F3-86FB-48D3-9952-FBA440D27DE9}" type="sibTrans" cxnId="{15981F4A-566C-4D0C-9C9E-C735A66715BD}">
      <dgm:prSet/>
      <dgm:spPr/>
      <dgm:t>
        <a:bodyPr/>
        <a:lstStyle/>
        <a:p>
          <a:endParaRPr lang="en-GB"/>
        </a:p>
      </dgm:t>
    </dgm:pt>
    <dgm:pt modelId="{A6B60B75-EA2C-449B-AF40-A064C8D34939}">
      <dgm:prSet/>
      <dgm:spPr/>
      <dgm:t>
        <a:bodyPr/>
        <a:lstStyle/>
        <a:p>
          <a:r>
            <a:rPr lang="en-GB"/>
            <a:t>If you place an Available Places course as your first preference and you get an offer on this course, then you will not be offered any course lower in your order of preference.</a:t>
          </a:r>
          <a:endParaRPr lang="en-GB" dirty="0"/>
        </a:p>
      </dgm:t>
    </dgm:pt>
    <dgm:pt modelId="{0245CBBD-3548-4531-A817-AF0BEE6EB8EE}" type="parTrans" cxnId="{CB8DCB2A-83C1-499D-9BA5-3F434B8FD240}">
      <dgm:prSet/>
      <dgm:spPr/>
      <dgm:t>
        <a:bodyPr/>
        <a:lstStyle/>
        <a:p>
          <a:endParaRPr lang="en-GB"/>
        </a:p>
      </dgm:t>
    </dgm:pt>
    <dgm:pt modelId="{0EBAF008-7751-44A7-9E9C-87DDF1067A40}" type="sibTrans" cxnId="{CB8DCB2A-83C1-499D-9BA5-3F434B8FD240}">
      <dgm:prSet/>
      <dgm:spPr/>
      <dgm:t>
        <a:bodyPr/>
        <a:lstStyle/>
        <a:p>
          <a:endParaRPr lang="en-GB"/>
        </a:p>
      </dgm:t>
    </dgm:pt>
    <dgm:pt modelId="{39BAC561-BA34-4FE1-9B8F-CAA50077D3A4}">
      <dgm:prSet/>
      <dgm:spPr/>
      <dgm:t>
        <a:bodyPr/>
        <a:lstStyle/>
        <a:p>
          <a:r>
            <a:rPr lang="en-GB"/>
            <a:t>The Available Places application procedure is similar to the Change of Mind procedure. However, except for courses in which Available Places have been advertised, you may not re-order your original course choices. </a:t>
          </a:r>
          <a:endParaRPr lang="en-GB" dirty="0"/>
        </a:p>
      </dgm:t>
    </dgm:pt>
    <dgm:pt modelId="{30DB6885-028E-49BE-A0EF-48772BE0264E}" type="parTrans" cxnId="{CC6E30D4-F03B-4981-B1F8-D9EFF053DCA3}">
      <dgm:prSet/>
      <dgm:spPr/>
      <dgm:t>
        <a:bodyPr/>
        <a:lstStyle/>
        <a:p>
          <a:endParaRPr lang="en-GB"/>
        </a:p>
      </dgm:t>
    </dgm:pt>
    <dgm:pt modelId="{2BE758A3-1D73-4218-AD33-77C6DE28EEF4}" type="sibTrans" cxnId="{CC6E30D4-F03B-4981-B1F8-D9EFF053DCA3}">
      <dgm:prSet/>
      <dgm:spPr/>
      <dgm:t>
        <a:bodyPr/>
        <a:lstStyle/>
        <a:p>
          <a:endParaRPr lang="en-GB"/>
        </a:p>
      </dgm:t>
    </dgm:pt>
    <dgm:pt modelId="{D9A042A0-3CFA-449E-8595-2F45E8074A44}" type="pres">
      <dgm:prSet presAssocID="{B32069E1-EC2F-4E50-85BF-94CC9406785E}" presName="linear" presStyleCnt="0">
        <dgm:presLayoutVars>
          <dgm:animLvl val="lvl"/>
          <dgm:resizeHandles val="exact"/>
        </dgm:presLayoutVars>
      </dgm:prSet>
      <dgm:spPr/>
    </dgm:pt>
    <dgm:pt modelId="{9ECCADDF-1FBC-40EA-A330-83793DDC35AA}" type="pres">
      <dgm:prSet presAssocID="{E479264A-E84A-4AD1-9246-8C98842E133A}" presName="parentText" presStyleLbl="node1" presStyleIdx="0" presStyleCnt="6">
        <dgm:presLayoutVars>
          <dgm:chMax val="0"/>
          <dgm:bulletEnabled val="1"/>
        </dgm:presLayoutVars>
      </dgm:prSet>
      <dgm:spPr/>
    </dgm:pt>
    <dgm:pt modelId="{C4E99ADB-460E-4BF6-8E83-C01FB91D8238}" type="pres">
      <dgm:prSet presAssocID="{0BEBF24A-B8F2-4ADC-B339-CDA3CE2B0420}" presName="spacer" presStyleCnt="0"/>
      <dgm:spPr/>
    </dgm:pt>
    <dgm:pt modelId="{FBD03DB6-87A2-4614-9EE4-5FD904DCE6CD}" type="pres">
      <dgm:prSet presAssocID="{E81721F4-A4F1-4A8B-A3E9-6C1F67A6A08E}" presName="parentText" presStyleLbl="node1" presStyleIdx="1" presStyleCnt="6">
        <dgm:presLayoutVars>
          <dgm:chMax val="0"/>
          <dgm:bulletEnabled val="1"/>
        </dgm:presLayoutVars>
      </dgm:prSet>
      <dgm:spPr/>
    </dgm:pt>
    <dgm:pt modelId="{3C0117B6-B70B-4942-8DC6-A125DB9EEB31}" type="pres">
      <dgm:prSet presAssocID="{B768801A-730C-4B99-958F-372A99CBD123}" presName="spacer" presStyleCnt="0"/>
      <dgm:spPr/>
    </dgm:pt>
    <dgm:pt modelId="{E5799449-D609-4CDC-A20B-2788BFDE736C}" type="pres">
      <dgm:prSet presAssocID="{078264CE-D83C-4F61-970F-2104C880C4ED}" presName="parentText" presStyleLbl="node1" presStyleIdx="2" presStyleCnt="6">
        <dgm:presLayoutVars>
          <dgm:chMax val="0"/>
          <dgm:bulletEnabled val="1"/>
        </dgm:presLayoutVars>
      </dgm:prSet>
      <dgm:spPr/>
    </dgm:pt>
    <dgm:pt modelId="{92F29F8E-D9FC-43EE-8750-124CB7F80527}" type="pres">
      <dgm:prSet presAssocID="{B54548B6-EA8A-4697-B408-7CBA1510CDD5}" presName="spacer" presStyleCnt="0"/>
      <dgm:spPr/>
    </dgm:pt>
    <dgm:pt modelId="{C1E46CE5-9C76-46B2-9A54-2C0A0AEFA0D7}" type="pres">
      <dgm:prSet presAssocID="{D6300B28-9F7C-449C-8B84-F13DCAADC074}" presName="parentText" presStyleLbl="node1" presStyleIdx="3" presStyleCnt="6">
        <dgm:presLayoutVars>
          <dgm:chMax val="0"/>
          <dgm:bulletEnabled val="1"/>
        </dgm:presLayoutVars>
      </dgm:prSet>
      <dgm:spPr/>
    </dgm:pt>
    <dgm:pt modelId="{C282A994-2C23-4555-BEB7-B519340AB51E}" type="pres">
      <dgm:prSet presAssocID="{CDC0E3F3-86FB-48D3-9952-FBA440D27DE9}" presName="spacer" presStyleCnt="0"/>
      <dgm:spPr/>
    </dgm:pt>
    <dgm:pt modelId="{1C5F3506-DDA5-4592-95B1-58B6587D26D2}" type="pres">
      <dgm:prSet presAssocID="{A6B60B75-EA2C-449B-AF40-A064C8D34939}" presName="parentText" presStyleLbl="node1" presStyleIdx="4" presStyleCnt="6">
        <dgm:presLayoutVars>
          <dgm:chMax val="0"/>
          <dgm:bulletEnabled val="1"/>
        </dgm:presLayoutVars>
      </dgm:prSet>
      <dgm:spPr/>
    </dgm:pt>
    <dgm:pt modelId="{63AFB5E4-889D-46CC-81F1-F4D001CEB7DD}" type="pres">
      <dgm:prSet presAssocID="{0EBAF008-7751-44A7-9E9C-87DDF1067A40}" presName="spacer" presStyleCnt="0"/>
      <dgm:spPr/>
    </dgm:pt>
    <dgm:pt modelId="{CEE0A374-A28F-405B-93D9-F91D0A290CB3}" type="pres">
      <dgm:prSet presAssocID="{39BAC561-BA34-4FE1-9B8F-CAA50077D3A4}" presName="parentText" presStyleLbl="node1" presStyleIdx="5" presStyleCnt="6">
        <dgm:presLayoutVars>
          <dgm:chMax val="0"/>
          <dgm:bulletEnabled val="1"/>
        </dgm:presLayoutVars>
      </dgm:prSet>
      <dgm:spPr/>
    </dgm:pt>
  </dgm:ptLst>
  <dgm:cxnLst>
    <dgm:cxn modelId="{5FCE9A01-8CDD-4D92-B495-9C4B0A2A56DF}" type="presOf" srcId="{D6300B28-9F7C-449C-8B84-F13DCAADC074}" destId="{C1E46CE5-9C76-46B2-9A54-2C0A0AEFA0D7}" srcOrd="0" destOrd="0" presId="urn:microsoft.com/office/officeart/2005/8/layout/vList2"/>
    <dgm:cxn modelId="{C7038326-9D01-4F21-A38B-36E38C87FB45}" srcId="{B32069E1-EC2F-4E50-85BF-94CC9406785E}" destId="{078264CE-D83C-4F61-970F-2104C880C4ED}" srcOrd="2" destOrd="0" parTransId="{2A37BA0D-E2B9-4820-B63A-AE5E38C7FCBE}" sibTransId="{B54548B6-EA8A-4697-B408-7CBA1510CDD5}"/>
    <dgm:cxn modelId="{2B5C1329-7EDF-4385-B86D-3CFE80065120}" srcId="{B32069E1-EC2F-4E50-85BF-94CC9406785E}" destId="{E479264A-E84A-4AD1-9246-8C98842E133A}" srcOrd="0" destOrd="0" parTransId="{86281DDB-E29D-4021-A3CD-F496742C9256}" sibTransId="{0BEBF24A-B8F2-4ADC-B339-CDA3CE2B0420}"/>
    <dgm:cxn modelId="{CB8DCB2A-83C1-499D-9BA5-3F434B8FD240}" srcId="{B32069E1-EC2F-4E50-85BF-94CC9406785E}" destId="{A6B60B75-EA2C-449B-AF40-A064C8D34939}" srcOrd="4" destOrd="0" parTransId="{0245CBBD-3548-4531-A817-AF0BEE6EB8EE}" sibTransId="{0EBAF008-7751-44A7-9E9C-87DDF1067A40}"/>
    <dgm:cxn modelId="{788BDA2B-73C9-4714-8AB4-20B31100EF72}" type="presOf" srcId="{B32069E1-EC2F-4E50-85BF-94CC9406785E}" destId="{D9A042A0-3CFA-449E-8595-2F45E8074A44}" srcOrd="0" destOrd="0" presId="urn:microsoft.com/office/officeart/2005/8/layout/vList2"/>
    <dgm:cxn modelId="{15981F4A-566C-4D0C-9C9E-C735A66715BD}" srcId="{B32069E1-EC2F-4E50-85BF-94CC9406785E}" destId="{D6300B28-9F7C-449C-8B84-F13DCAADC074}" srcOrd="3" destOrd="0" parTransId="{60DBC150-D0B1-4A77-9706-83589608E79A}" sibTransId="{CDC0E3F3-86FB-48D3-9952-FBA440D27DE9}"/>
    <dgm:cxn modelId="{8FCCF675-CB0D-40AB-BEE3-576F9C4D92C1}" type="presOf" srcId="{39BAC561-BA34-4FE1-9B8F-CAA50077D3A4}" destId="{CEE0A374-A28F-405B-93D9-F91D0A290CB3}" srcOrd="0" destOrd="0" presId="urn:microsoft.com/office/officeart/2005/8/layout/vList2"/>
    <dgm:cxn modelId="{268A7856-872A-450D-95BA-3D7DCECE7C9E}" type="presOf" srcId="{078264CE-D83C-4F61-970F-2104C880C4ED}" destId="{E5799449-D609-4CDC-A20B-2788BFDE736C}" srcOrd="0" destOrd="0" presId="urn:microsoft.com/office/officeart/2005/8/layout/vList2"/>
    <dgm:cxn modelId="{ED843F86-420C-48D2-80B4-44C9887DE998}" type="presOf" srcId="{A6B60B75-EA2C-449B-AF40-A064C8D34939}" destId="{1C5F3506-DDA5-4592-95B1-58B6587D26D2}" srcOrd="0" destOrd="0" presId="urn:microsoft.com/office/officeart/2005/8/layout/vList2"/>
    <dgm:cxn modelId="{58B9FA86-2E77-4C0B-955A-0E4790E2EAC0}" type="presOf" srcId="{E81721F4-A4F1-4A8B-A3E9-6C1F67A6A08E}" destId="{FBD03DB6-87A2-4614-9EE4-5FD904DCE6CD}" srcOrd="0" destOrd="0" presId="urn:microsoft.com/office/officeart/2005/8/layout/vList2"/>
    <dgm:cxn modelId="{EC84F58A-5922-454D-A2A7-F83D25ACF0AF}" type="presOf" srcId="{E479264A-E84A-4AD1-9246-8C98842E133A}" destId="{9ECCADDF-1FBC-40EA-A330-83793DDC35AA}" srcOrd="0" destOrd="0" presId="urn:microsoft.com/office/officeart/2005/8/layout/vList2"/>
    <dgm:cxn modelId="{CC6E30D4-F03B-4981-B1F8-D9EFF053DCA3}" srcId="{B32069E1-EC2F-4E50-85BF-94CC9406785E}" destId="{39BAC561-BA34-4FE1-9B8F-CAA50077D3A4}" srcOrd="5" destOrd="0" parTransId="{30DB6885-028E-49BE-A0EF-48772BE0264E}" sibTransId="{2BE758A3-1D73-4218-AD33-77C6DE28EEF4}"/>
    <dgm:cxn modelId="{E1485EED-D96E-4164-9359-4487EDD3FF5E}" srcId="{B32069E1-EC2F-4E50-85BF-94CC9406785E}" destId="{E81721F4-A4F1-4A8B-A3E9-6C1F67A6A08E}" srcOrd="1" destOrd="0" parTransId="{27380EFE-EEC6-4983-B95B-22109A475014}" sibTransId="{B768801A-730C-4B99-958F-372A99CBD123}"/>
    <dgm:cxn modelId="{7F5FB486-F7F8-463F-BC0F-4AEE40D556B7}" type="presParOf" srcId="{D9A042A0-3CFA-449E-8595-2F45E8074A44}" destId="{9ECCADDF-1FBC-40EA-A330-83793DDC35AA}" srcOrd="0" destOrd="0" presId="urn:microsoft.com/office/officeart/2005/8/layout/vList2"/>
    <dgm:cxn modelId="{5AD1725A-7DD7-43AB-A4EA-29BDC14BBE52}" type="presParOf" srcId="{D9A042A0-3CFA-449E-8595-2F45E8074A44}" destId="{C4E99ADB-460E-4BF6-8E83-C01FB91D8238}" srcOrd="1" destOrd="0" presId="urn:microsoft.com/office/officeart/2005/8/layout/vList2"/>
    <dgm:cxn modelId="{92262297-A7CC-47A0-83FB-086793366A2B}" type="presParOf" srcId="{D9A042A0-3CFA-449E-8595-2F45E8074A44}" destId="{FBD03DB6-87A2-4614-9EE4-5FD904DCE6CD}" srcOrd="2" destOrd="0" presId="urn:microsoft.com/office/officeart/2005/8/layout/vList2"/>
    <dgm:cxn modelId="{FE292BFF-89AE-4C82-A78E-9CFE5018C483}" type="presParOf" srcId="{D9A042A0-3CFA-449E-8595-2F45E8074A44}" destId="{3C0117B6-B70B-4942-8DC6-A125DB9EEB31}" srcOrd="3" destOrd="0" presId="urn:microsoft.com/office/officeart/2005/8/layout/vList2"/>
    <dgm:cxn modelId="{70B1665C-F87C-4865-9FBD-B08B5265FCD4}" type="presParOf" srcId="{D9A042A0-3CFA-449E-8595-2F45E8074A44}" destId="{E5799449-D609-4CDC-A20B-2788BFDE736C}" srcOrd="4" destOrd="0" presId="urn:microsoft.com/office/officeart/2005/8/layout/vList2"/>
    <dgm:cxn modelId="{BB7E16B4-BC12-45BC-87C0-A68143392E3C}" type="presParOf" srcId="{D9A042A0-3CFA-449E-8595-2F45E8074A44}" destId="{92F29F8E-D9FC-43EE-8750-124CB7F80527}" srcOrd="5" destOrd="0" presId="urn:microsoft.com/office/officeart/2005/8/layout/vList2"/>
    <dgm:cxn modelId="{62BF4773-98BB-4B7A-8E63-138E46DADC42}" type="presParOf" srcId="{D9A042A0-3CFA-449E-8595-2F45E8074A44}" destId="{C1E46CE5-9C76-46B2-9A54-2C0A0AEFA0D7}" srcOrd="6" destOrd="0" presId="urn:microsoft.com/office/officeart/2005/8/layout/vList2"/>
    <dgm:cxn modelId="{66F4420C-D005-460E-AB7C-81C34D3514B4}" type="presParOf" srcId="{D9A042A0-3CFA-449E-8595-2F45E8074A44}" destId="{C282A994-2C23-4555-BEB7-B519340AB51E}" srcOrd="7" destOrd="0" presId="urn:microsoft.com/office/officeart/2005/8/layout/vList2"/>
    <dgm:cxn modelId="{AB8B4614-08AB-43ED-8CEA-6FB0B190BE35}" type="presParOf" srcId="{D9A042A0-3CFA-449E-8595-2F45E8074A44}" destId="{1C5F3506-DDA5-4592-95B1-58B6587D26D2}" srcOrd="8" destOrd="0" presId="urn:microsoft.com/office/officeart/2005/8/layout/vList2"/>
    <dgm:cxn modelId="{FD1DB4B4-3910-4CD8-BEC6-D5612F4D8C8B}" type="presParOf" srcId="{D9A042A0-3CFA-449E-8595-2F45E8074A44}" destId="{63AFB5E4-889D-46CC-81F1-F4D001CEB7DD}" srcOrd="9" destOrd="0" presId="urn:microsoft.com/office/officeart/2005/8/layout/vList2"/>
    <dgm:cxn modelId="{6D76CBC5-488A-4CFC-889C-FF9916C39FB3}" type="presParOf" srcId="{D9A042A0-3CFA-449E-8595-2F45E8074A44}" destId="{CEE0A374-A28F-405B-93D9-F91D0A290CB3}"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CCADDF-1FBC-40EA-A330-83793DDC35AA}">
      <dsp:nvSpPr>
        <dsp:cNvPr id="0" name=""/>
        <dsp:cNvSpPr/>
      </dsp:nvSpPr>
      <dsp:spPr>
        <a:xfrm>
          <a:off x="0" y="277568"/>
          <a:ext cx="10515600" cy="5967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dirty="0"/>
            <a:t>If you still wish to be considered for any existing courses, you must insert all Available Places courses below those you wish to retain.</a:t>
          </a:r>
          <a:endParaRPr lang="en-US" sz="1500" kern="1200" dirty="0"/>
        </a:p>
      </dsp:txBody>
      <dsp:txXfrm>
        <a:off x="29128" y="306696"/>
        <a:ext cx="10457344" cy="538444"/>
      </dsp:txXfrm>
    </dsp:sp>
    <dsp:sp modelId="{FBD03DB6-87A2-4614-9EE4-5FD904DCE6CD}">
      <dsp:nvSpPr>
        <dsp:cNvPr id="0" name=""/>
        <dsp:cNvSpPr/>
      </dsp:nvSpPr>
      <dsp:spPr>
        <a:xfrm>
          <a:off x="0" y="917468"/>
          <a:ext cx="10515600" cy="596700"/>
        </a:xfrm>
        <a:prstGeom prst="roundRect">
          <a:avLst/>
        </a:prstGeom>
        <a:solidFill>
          <a:schemeClr val="accent5">
            <a:hueOff val="-2430430"/>
            <a:satOff val="-165"/>
            <a:lumOff val="392"/>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dirty="0"/>
            <a:t>Available Places course codes may only be inserted higher on your list of preferences than any offer which you have received to date.</a:t>
          </a:r>
          <a:endParaRPr lang="en-US" sz="1500" kern="1200" dirty="0"/>
        </a:p>
      </dsp:txBody>
      <dsp:txXfrm>
        <a:off x="29128" y="946596"/>
        <a:ext cx="10457344" cy="538444"/>
      </dsp:txXfrm>
    </dsp:sp>
    <dsp:sp modelId="{E5799449-D609-4CDC-A20B-2788BFDE736C}">
      <dsp:nvSpPr>
        <dsp:cNvPr id="0" name=""/>
        <dsp:cNvSpPr/>
      </dsp:nvSpPr>
      <dsp:spPr>
        <a:xfrm>
          <a:off x="0" y="1557368"/>
          <a:ext cx="10515600" cy="596700"/>
        </a:xfrm>
        <a:prstGeom prst="roundRect">
          <a:avLst/>
        </a:prstGeom>
        <a:solidFill>
          <a:schemeClr val="accent5">
            <a:hueOff val="-4860860"/>
            <a:satOff val="-330"/>
            <a:lumOff val="784"/>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You may only have a total of 10 course choices in any course list (Level 8 and Level 7/6). If you wish to add an Available Places course to a list already containing 10 entries, the course code at the bottom of the list (i.e., preference 10) will be deleted.</a:t>
          </a:r>
          <a:endParaRPr lang="en-US" sz="1500" kern="1200"/>
        </a:p>
      </dsp:txBody>
      <dsp:txXfrm>
        <a:off x="29128" y="1586496"/>
        <a:ext cx="10457344" cy="538444"/>
      </dsp:txXfrm>
    </dsp:sp>
    <dsp:sp modelId="{C1E46CE5-9C76-46B2-9A54-2C0A0AEFA0D7}">
      <dsp:nvSpPr>
        <dsp:cNvPr id="0" name=""/>
        <dsp:cNvSpPr/>
      </dsp:nvSpPr>
      <dsp:spPr>
        <a:xfrm>
          <a:off x="0" y="2197269"/>
          <a:ext cx="10515600" cy="596700"/>
        </a:xfrm>
        <a:prstGeom prst="roundRect">
          <a:avLst/>
        </a:prstGeom>
        <a:solidFill>
          <a:schemeClr val="accent5">
            <a:hueOff val="-7291290"/>
            <a:satOff val="-496"/>
            <a:lumOff val="1177"/>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For existing CAO applicants, it is important to remember to follow the fundamental rule of the CAO application system, i.e. </a:t>
          </a:r>
          <a:r>
            <a:rPr lang="en-GB" sz="1500" b="1" kern="1200"/>
            <a:t>place your course choices in genuine order of preference</a:t>
          </a:r>
          <a:r>
            <a:rPr lang="en-GB" sz="1500" kern="1200"/>
            <a:t>. </a:t>
          </a:r>
          <a:endParaRPr lang="en-GB" sz="1500" kern="1200" dirty="0"/>
        </a:p>
      </dsp:txBody>
      <dsp:txXfrm>
        <a:off x="29128" y="2226397"/>
        <a:ext cx="10457344" cy="538444"/>
      </dsp:txXfrm>
    </dsp:sp>
    <dsp:sp modelId="{1C5F3506-DDA5-4592-95B1-58B6587D26D2}">
      <dsp:nvSpPr>
        <dsp:cNvPr id="0" name=""/>
        <dsp:cNvSpPr/>
      </dsp:nvSpPr>
      <dsp:spPr>
        <a:xfrm>
          <a:off x="0" y="2837169"/>
          <a:ext cx="10515600" cy="596700"/>
        </a:xfrm>
        <a:prstGeom prst="roundRect">
          <a:avLst/>
        </a:prstGeom>
        <a:solidFill>
          <a:schemeClr val="accent5">
            <a:hueOff val="-9721720"/>
            <a:satOff val="-661"/>
            <a:lumOff val="1569"/>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If you place an Available Places course as your first preference and you get an offer on this course, then you will not be offered any course lower in your order of preference.</a:t>
          </a:r>
          <a:endParaRPr lang="en-GB" sz="1500" kern="1200" dirty="0"/>
        </a:p>
      </dsp:txBody>
      <dsp:txXfrm>
        <a:off x="29128" y="2866297"/>
        <a:ext cx="10457344" cy="538444"/>
      </dsp:txXfrm>
    </dsp:sp>
    <dsp:sp modelId="{CEE0A374-A28F-405B-93D9-F91D0A290CB3}">
      <dsp:nvSpPr>
        <dsp:cNvPr id="0" name=""/>
        <dsp:cNvSpPr/>
      </dsp:nvSpPr>
      <dsp:spPr>
        <a:xfrm>
          <a:off x="0" y="3477069"/>
          <a:ext cx="10515600" cy="596700"/>
        </a:xfrm>
        <a:prstGeom prst="roundRect">
          <a:avLst/>
        </a:prstGeom>
        <a:solidFill>
          <a:schemeClr val="accent5">
            <a:hueOff val="-12152150"/>
            <a:satOff val="-826"/>
            <a:lumOff val="1961"/>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The Available Places application procedure is similar to the Change of Mind procedure. However, except for courses in which Available Places have been advertised, you may not re-order your original course choices. </a:t>
          </a:r>
          <a:endParaRPr lang="en-GB" sz="1500" kern="1200" dirty="0"/>
        </a:p>
      </dsp:txBody>
      <dsp:txXfrm>
        <a:off x="29128" y="3506197"/>
        <a:ext cx="10457344" cy="5384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9DABA-B773-F263-63F6-C2A921E342F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D17ABD66-4F13-628F-ACC7-B4DF5188A0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137EAE13-B5A6-2D73-1462-978A189AD07A}"/>
              </a:ext>
            </a:extLst>
          </p:cNvPr>
          <p:cNvSpPr>
            <a:spLocks noGrp="1"/>
          </p:cNvSpPr>
          <p:nvPr>
            <p:ph type="dt" sz="half" idx="10"/>
          </p:nvPr>
        </p:nvSpPr>
        <p:spPr/>
        <p:txBody>
          <a:bodyPr/>
          <a:lstStyle/>
          <a:p>
            <a:fld id="{0C872FC6-77DF-4AFF-B5C4-4FB98B688AD6}" type="datetimeFigureOut">
              <a:rPr lang="en-GB" smtClean="0"/>
              <a:t>03/07/2024</a:t>
            </a:fld>
            <a:endParaRPr lang="en-GB"/>
          </a:p>
        </p:txBody>
      </p:sp>
      <p:sp>
        <p:nvSpPr>
          <p:cNvPr id="5" name="Footer Placeholder 4">
            <a:extLst>
              <a:ext uri="{FF2B5EF4-FFF2-40B4-BE49-F238E27FC236}">
                <a16:creationId xmlns:a16="http://schemas.microsoft.com/office/drawing/2014/main" id="{EA026E5D-6890-627C-10FF-66F46CBB95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0397E3-0271-BBEB-4098-F3D555D73232}"/>
              </a:ext>
            </a:extLst>
          </p:cNvPr>
          <p:cNvSpPr>
            <a:spLocks noGrp="1"/>
          </p:cNvSpPr>
          <p:nvPr>
            <p:ph type="sldNum" sz="quarter" idx="12"/>
          </p:nvPr>
        </p:nvSpPr>
        <p:spPr/>
        <p:txBody>
          <a:bodyPr/>
          <a:lstStyle/>
          <a:p>
            <a:fld id="{92693CC7-D44A-4657-9F24-228FA2114A23}" type="slidenum">
              <a:rPr lang="en-GB" smtClean="0"/>
              <a:t>‹#›</a:t>
            </a:fld>
            <a:endParaRPr lang="en-GB"/>
          </a:p>
        </p:txBody>
      </p:sp>
    </p:spTree>
    <p:extLst>
      <p:ext uri="{BB962C8B-B14F-4D97-AF65-F5344CB8AC3E}">
        <p14:creationId xmlns:p14="http://schemas.microsoft.com/office/powerpoint/2010/main" val="2363004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83EA3-CE45-2B4A-170D-93F021033D74}"/>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5180A7F-E38C-BA0F-17B7-A19D0AF92DC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B37D96B-F67F-70BE-D110-8DC226B3A70D}"/>
              </a:ext>
            </a:extLst>
          </p:cNvPr>
          <p:cNvSpPr>
            <a:spLocks noGrp="1"/>
          </p:cNvSpPr>
          <p:nvPr>
            <p:ph type="dt" sz="half" idx="10"/>
          </p:nvPr>
        </p:nvSpPr>
        <p:spPr/>
        <p:txBody>
          <a:bodyPr/>
          <a:lstStyle/>
          <a:p>
            <a:fld id="{0C872FC6-77DF-4AFF-B5C4-4FB98B688AD6}" type="datetimeFigureOut">
              <a:rPr lang="en-GB" smtClean="0"/>
              <a:t>03/07/2024</a:t>
            </a:fld>
            <a:endParaRPr lang="en-GB"/>
          </a:p>
        </p:txBody>
      </p:sp>
      <p:sp>
        <p:nvSpPr>
          <p:cNvPr id="5" name="Footer Placeholder 4">
            <a:extLst>
              <a:ext uri="{FF2B5EF4-FFF2-40B4-BE49-F238E27FC236}">
                <a16:creationId xmlns:a16="http://schemas.microsoft.com/office/drawing/2014/main" id="{15C6FC08-ED09-C5B2-1A7B-03287F5482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1B79C3-7934-8FDB-6E43-8B97D2B52821}"/>
              </a:ext>
            </a:extLst>
          </p:cNvPr>
          <p:cNvSpPr>
            <a:spLocks noGrp="1"/>
          </p:cNvSpPr>
          <p:nvPr>
            <p:ph type="sldNum" sz="quarter" idx="12"/>
          </p:nvPr>
        </p:nvSpPr>
        <p:spPr/>
        <p:txBody>
          <a:bodyPr/>
          <a:lstStyle/>
          <a:p>
            <a:fld id="{92693CC7-D44A-4657-9F24-228FA2114A23}" type="slidenum">
              <a:rPr lang="en-GB" smtClean="0"/>
              <a:t>‹#›</a:t>
            </a:fld>
            <a:endParaRPr lang="en-GB"/>
          </a:p>
        </p:txBody>
      </p:sp>
    </p:spTree>
    <p:extLst>
      <p:ext uri="{BB962C8B-B14F-4D97-AF65-F5344CB8AC3E}">
        <p14:creationId xmlns:p14="http://schemas.microsoft.com/office/powerpoint/2010/main" val="2093490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84DFDC-A720-A835-A8CF-48E3BE17A95A}"/>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784741D-9DA6-608C-9DD4-E260DD8624D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D74AE78-B937-98D8-0A6E-3212DCDF1E60}"/>
              </a:ext>
            </a:extLst>
          </p:cNvPr>
          <p:cNvSpPr>
            <a:spLocks noGrp="1"/>
          </p:cNvSpPr>
          <p:nvPr>
            <p:ph type="dt" sz="half" idx="10"/>
          </p:nvPr>
        </p:nvSpPr>
        <p:spPr/>
        <p:txBody>
          <a:bodyPr/>
          <a:lstStyle/>
          <a:p>
            <a:fld id="{0C872FC6-77DF-4AFF-B5C4-4FB98B688AD6}" type="datetimeFigureOut">
              <a:rPr lang="en-GB" smtClean="0"/>
              <a:t>03/07/2024</a:t>
            </a:fld>
            <a:endParaRPr lang="en-GB"/>
          </a:p>
        </p:txBody>
      </p:sp>
      <p:sp>
        <p:nvSpPr>
          <p:cNvPr id="5" name="Footer Placeholder 4">
            <a:extLst>
              <a:ext uri="{FF2B5EF4-FFF2-40B4-BE49-F238E27FC236}">
                <a16:creationId xmlns:a16="http://schemas.microsoft.com/office/drawing/2014/main" id="{46E2F264-5E74-EB3F-2FE2-46B7300BBD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844EAB-44B3-D275-B088-C47BF73A2D8B}"/>
              </a:ext>
            </a:extLst>
          </p:cNvPr>
          <p:cNvSpPr>
            <a:spLocks noGrp="1"/>
          </p:cNvSpPr>
          <p:nvPr>
            <p:ph type="sldNum" sz="quarter" idx="12"/>
          </p:nvPr>
        </p:nvSpPr>
        <p:spPr/>
        <p:txBody>
          <a:bodyPr/>
          <a:lstStyle/>
          <a:p>
            <a:fld id="{92693CC7-D44A-4657-9F24-228FA2114A23}" type="slidenum">
              <a:rPr lang="en-GB" smtClean="0"/>
              <a:t>‹#›</a:t>
            </a:fld>
            <a:endParaRPr lang="en-GB"/>
          </a:p>
        </p:txBody>
      </p:sp>
    </p:spTree>
    <p:extLst>
      <p:ext uri="{BB962C8B-B14F-4D97-AF65-F5344CB8AC3E}">
        <p14:creationId xmlns:p14="http://schemas.microsoft.com/office/powerpoint/2010/main" val="1434620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9B7A3-D8C9-B5E6-E8CC-31E5B8BB361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9006AD3-1195-B9BE-7D3D-8FC3D93DC7C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BC4CD42-98C5-DBF9-ADE0-515E6FBD4CDB}"/>
              </a:ext>
            </a:extLst>
          </p:cNvPr>
          <p:cNvSpPr>
            <a:spLocks noGrp="1"/>
          </p:cNvSpPr>
          <p:nvPr>
            <p:ph type="dt" sz="half" idx="10"/>
          </p:nvPr>
        </p:nvSpPr>
        <p:spPr/>
        <p:txBody>
          <a:bodyPr/>
          <a:lstStyle/>
          <a:p>
            <a:fld id="{0C872FC6-77DF-4AFF-B5C4-4FB98B688AD6}" type="datetimeFigureOut">
              <a:rPr lang="en-GB" smtClean="0"/>
              <a:t>03/07/2024</a:t>
            </a:fld>
            <a:endParaRPr lang="en-GB"/>
          </a:p>
        </p:txBody>
      </p:sp>
      <p:sp>
        <p:nvSpPr>
          <p:cNvPr id="5" name="Footer Placeholder 4">
            <a:extLst>
              <a:ext uri="{FF2B5EF4-FFF2-40B4-BE49-F238E27FC236}">
                <a16:creationId xmlns:a16="http://schemas.microsoft.com/office/drawing/2014/main" id="{B715120E-A523-7556-661A-FA5BEF3B58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70F216-E9F6-0C58-D2FC-1C4C37390F9F}"/>
              </a:ext>
            </a:extLst>
          </p:cNvPr>
          <p:cNvSpPr>
            <a:spLocks noGrp="1"/>
          </p:cNvSpPr>
          <p:nvPr>
            <p:ph type="sldNum" sz="quarter" idx="12"/>
          </p:nvPr>
        </p:nvSpPr>
        <p:spPr/>
        <p:txBody>
          <a:bodyPr/>
          <a:lstStyle/>
          <a:p>
            <a:fld id="{92693CC7-D44A-4657-9F24-228FA2114A23}" type="slidenum">
              <a:rPr lang="en-GB" smtClean="0"/>
              <a:t>‹#›</a:t>
            </a:fld>
            <a:endParaRPr lang="en-GB"/>
          </a:p>
        </p:txBody>
      </p:sp>
    </p:spTree>
    <p:extLst>
      <p:ext uri="{BB962C8B-B14F-4D97-AF65-F5344CB8AC3E}">
        <p14:creationId xmlns:p14="http://schemas.microsoft.com/office/powerpoint/2010/main" val="138655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56CCB-531E-CA6E-962F-F5FE724ECB9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FDE8F516-F802-C7E1-477B-308FA4F8B8B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ACDA6F7-9A71-A4EB-311A-6B8C0563B085}"/>
              </a:ext>
            </a:extLst>
          </p:cNvPr>
          <p:cNvSpPr>
            <a:spLocks noGrp="1"/>
          </p:cNvSpPr>
          <p:nvPr>
            <p:ph type="dt" sz="half" idx="10"/>
          </p:nvPr>
        </p:nvSpPr>
        <p:spPr/>
        <p:txBody>
          <a:bodyPr/>
          <a:lstStyle/>
          <a:p>
            <a:fld id="{0C872FC6-77DF-4AFF-B5C4-4FB98B688AD6}" type="datetimeFigureOut">
              <a:rPr lang="en-GB" smtClean="0"/>
              <a:t>03/07/2024</a:t>
            </a:fld>
            <a:endParaRPr lang="en-GB"/>
          </a:p>
        </p:txBody>
      </p:sp>
      <p:sp>
        <p:nvSpPr>
          <p:cNvPr id="5" name="Footer Placeholder 4">
            <a:extLst>
              <a:ext uri="{FF2B5EF4-FFF2-40B4-BE49-F238E27FC236}">
                <a16:creationId xmlns:a16="http://schemas.microsoft.com/office/drawing/2014/main" id="{40D8B56B-7B9F-2A9B-98E1-4BB004AA3D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3DD608-40E1-3127-654F-073C485C6830}"/>
              </a:ext>
            </a:extLst>
          </p:cNvPr>
          <p:cNvSpPr>
            <a:spLocks noGrp="1"/>
          </p:cNvSpPr>
          <p:nvPr>
            <p:ph type="sldNum" sz="quarter" idx="12"/>
          </p:nvPr>
        </p:nvSpPr>
        <p:spPr/>
        <p:txBody>
          <a:bodyPr/>
          <a:lstStyle/>
          <a:p>
            <a:fld id="{92693CC7-D44A-4657-9F24-228FA2114A23}" type="slidenum">
              <a:rPr lang="en-GB" smtClean="0"/>
              <a:t>‹#›</a:t>
            </a:fld>
            <a:endParaRPr lang="en-GB"/>
          </a:p>
        </p:txBody>
      </p:sp>
    </p:spTree>
    <p:extLst>
      <p:ext uri="{BB962C8B-B14F-4D97-AF65-F5344CB8AC3E}">
        <p14:creationId xmlns:p14="http://schemas.microsoft.com/office/powerpoint/2010/main" val="14659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A094C-77EB-41DC-C60A-E8038564502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1316E01-5B5B-BA02-18E5-6A8453F8A8E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61F29876-E46C-8660-0108-0837FD61EB0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FCFB63F0-D87C-018A-E6F6-A5CAA5523C23}"/>
              </a:ext>
            </a:extLst>
          </p:cNvPr>
          <p:cNvSpPr>
            <a:spLocks noGrp="1"/>
          </p:cNvSpPr>
          <p:nvPr>
            <p:ph type="dt" sz="half" idx="10"/>
          </p:nvPr>
        </p:nvSpPr>
        <p:spPr/>
        <p:txBody>
          <a:bodyPr/>
          <a:lstStyle/>
          <a:p>
            <a:fld id="{0C872FC6-77DF-4AFF-B5C4-4FB98B688AD6}" type="datetimeFigureOut">
              <a:rPr lang="en-GB" smtClean="0"/>
              <a:t>03/07/2024</a:t>
            </a:fld>
            <a:endParaRPr lang="en-GB"/>
          </a:p>
        </p:txBody>
      </p:sp>
      <p:sp>
        <p:nvSpPr>
          <p:cNvPr id="6" name="Footer Placeholder 5">
            <a:extLst>
              <a:ext uri="{FF2B5EF4-FFF2-40B4-BE49-F238E27FC236}">
                <a16:creationId xmlns:a16="http://schemas.microsoft.com/office/drawing/2014/main" id="{69CE897D-BF4A-0F40-6A17-3225445341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E448D9-68B6-AE22-DC00-73F29CB5487D}"/>
              </a:ext>
            </a:extLst>
          </p:cNvPr>
          <p:cNvSpPr>
            <a:spLocks noGrp="1"/>
          </p:cNvSpPr>
          <p:nvPr>
            <p:ph type="sldNum" sz="quarter" idx="12"/>
          </p:nvPr>
        </p:nvSpPr>
        <p:spPr/>
        <p:txBody>
          <a:bodyPr/>
          <a:lstStyle/>
          <a:p>
            <a:fld id="{92693CC7-D44A-4657-9F24-228FA2114A23}" type="slidenum">
              <a:rPr lang="en-GB" smtClean="0"/>
              <a:t>‹#›</a:t>
            </a:fld>
            <a:endParaRPr lang="en-GB"/>
          </a:p>
        </p:txBody>
      </p:sp>
    </p:spTree>
    <p:extLst>
      <p:ext uri="{BB962C8B-B14F-4D97-AF65-F5344CB8AC3E}">
        <p14:creationId xmlns:p14="http://schemas.microsoft.com/office/powerpoint/2010/main" val="91589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8BCD3-C627-94D8-0F89-66F5067C81C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A75BDA6-D87D-CE27-E149-3DACB827FB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60D4120-7180-AEF4-6ACA-9EF9FB840AB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C7EE2261-5066-0DE0-51FF-0D72E40466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7D6C35E-94A8-EB22-AF8A-681DB98C5DF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A644682-E053-09D8-57C7-98A79BD917E0}"/>
              </a:ext>
            </a:extLst>
          </p:cNvPr>
          <p:cNvSpPr>
            <a:spLocks noGrp="1"/>
          </p:cNvSpPr>
          <p:nvPr>
            <p:ph type="dt" sz="half" idx="10"/>
          </p:nvPr>
        </p:nvSpPr>
        <p:spPr/>
        <p:txBody>
          <a:bodyPr/>
          <a:lstStyle/>
          <a:p>
            <a:fld id="{0C872FC6-77DF-4AFF-B5C4-4FB98B688AD6}" type="datetimeFigureOut">
              <a:rPr lang="en-GB" smtClean="0"/>
              <a:t>03/07/2024</a:t>
            </a:fld>
            <a:endParaRPr lang="en-GB"/>
          </a:p>
        </p:txBody>
      </p:sp>
      <p:sp>
        <p:nvSpPr>
          <p:cNvPr id="8" name="Footer Placeholder 7">
            <a:extLst>
              <a:ext uri="{FF2B5EF4-FFF2-40B4-BE49-F238E27FC236}">
                <a16:creationId xmlns:a16="http://schemas.microsoft.com/office/drawing/2014/main" id="{D8036E33-1E86-03FD-B7C1-2690C9E86A9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2077EF0-F99C-0E2B-BA81-B70840943C59}"/>
              </a:ext>
            </a:extLst>
          </p:cNvPr>
          <p:cNvSpPr>
            <a:spLocks noGrp="1"/>
          </p:cNvSpPr>
          <p:nvPr>
            <p:ph type="sldNum" sz="quarter" idx="12"/>
          </p:nvPr>
        </p:nvSpPr>
        <p:spPr/>
        <p:txBody>
          <a:bodyPr/>
          <a:lstStyle/>
          <a:p>
            <a:fld id="{92693CC7-D44A-4657-9F24-228FA2114A23}" type="slidenum">
              <a:rPr lang="en-GB" smtClean="0"/>
              <a:t>‹#›</a:t>
            </a:fld>
            <a:endParaRPr lang="en-GB"/>
          </a:p>
        </p:txBody>
      </p:sp>
    </p:spTree>
    <p:extLst>
      <p:ext uri="{BB962C8B-B14F-4D97-AF65-F5344CB8AC3E}">
        <p14:creationId xmlns:p14="http://schemas.microsoft.com/office/powerpoint/2010/main" val="177449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C2B9F-55C2-458B-4712-F83F0C0E0CC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46EA848E-6958-4EB0-4410-0A449DE885F3}"/>
              </a:ext>
            </a:extLst>
          </p:cNvPr>
          <p:cNvSpPr>
            <a:spLocks noGrp="1"/>
          </p:cNvSpPr>
          <p:nvPr>
            <p:ph type="dt" sz="half" idx="10"/>
          </p:nvPr>
        </p:nvSpPr>
        <p:spPr/>
        <p:txBody>
          <a:bodyPr/>
          <a:lstStyle/>
          <a:p>
            <a:fld id="{0C872FC6-77DF-4AFF-B5C4-4FB98B688AD6}" type="datetimeFigureOut">
              <a:rPr lang="en-GB" smtClean="0"/>
              <a:t>03/07/2024</a:t>
            </a:fld>
            <a:endParaRPr lang="en-GB"/>
          </a:p>
        </p:txBody>
      </p:sp>
      <p:sp>
        <p:nvSpPr>
          <p:cNvPr id="4" name="Footer Placeholder 3">
            <a:extLst>
              <a:ext uri="{FF2B5EF4-FFF2-40B4-BE49-F238E27FC236}">
                <a16:creationId xmlns:a16="http://schemas.microsoft.com/office/drawing/2014/main" id="{56D9C224-D1E7-CE2D-1368-6C8CCFA3261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01BE07C-ED99-3E2A-E89C-FD5CE86F32D5}"/>
              </a:ext>
            </a:extLst>
          </p:cNvPr>
          <p:cNvSpPr>
            <a:spLocks noGrp="1"/>
          </p:cNvSpPr>
          <p:nvPr>
            <p:ph type="sldNum" sz="quarter" idx="12"/>
          </p:nvPr>
        </p:nvSpPr>
        <p:spPr/>
        <p:txBody>
          <a:bodyPr/>
          <a:lstStyle/>
          <a:p>
            <a:fld id="{92693CC7-D44A-4657-9F24-228FA2114A23}" type="slidenum">
              <a:rPr lang="en-GB" smtClean="0"/>
              <a:t>‹#›</a:t>
            </a:fld>
            <a:endParaRPr lang="en-GB"/>
          </a:p>
        </p:txBody>
      </p:sp>
    </p:spTree>
    <p:extLst>
      <p:ext uri="{BB962C8B-B14F-4D97-AF65-F5344CB8AC3E}">
        <p14:creationId xmlns:p14="http://schemas.microsoft.com/office/powerpoint/2010/main" val="2024309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0E3085-CC61-400B-A808-62D0E0DF2752}"/>
              </a:ext>
            </a:extLst>
          </p:cNvPr>
          <p:cNvSpPr>
            <a:spLocks noGrp="1"/>
          </p:cNvSpPr>
          <p:nvPr>
            <p:ph type="dt" sz="half" idx="10"/>
          </p:nvPr>
        </p:nvSpPr>
        <p:spPr/>
        <p:txBody>
          <a:bodyPr/>
          <a:lstStyle/>
          <a:p>
            <a:fld id="{0C872FC6-77DF-4AFF-B5C4-4FB98B688AD6}" type="datetimeFigureOut">
              <a:rPr lang="en-GB" smtClean="0"/>
              <a:t>03/07/2024</a:t>
            </a:fld>
            <a:endParaRPr lang="en-GB"/>
          </a:p>
        </p:txBody>
      </p:sp>
      <p:sp>
        <p:nvSpPr>
          <p:cNvPr id="3" name="Footer Placeholder 2">
            <a:extLst>
              <a:ext uri="{FF2B5EF4-FFF2-40B4-BE49-F238E27FC236}">
                <a16:creationId xmlns:a16="http://schemas.microsoft.com/office/drawing/2014/main" id="{F6B03627-C9C7-D6E0-3515-487FC2A9A2A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00266C-35B8-38BC-9DE3-34890058FE65}"/>
              </a:ext>
            </a:extLst>
          </p:cNvPr>
          <p:cNvSpPr>
            <a:spLocks noGrp="1"/>
          </p:cNvSpPr>
          <p:nvPr>
            <p:ph type="sldNum" sz="quarter" idx="12"/>
          </p:nvPr>
        </p:nvSpPr>
        <p:spPr/>
        <p:txBody>
          <a:bodyPr/>
          <a:lstStyle/>
          <a:p>
            <a:fld id="{92693CC7-D44A-4657-9F24-228FA2114A23}" type="slidenum">
              <a:rPr lang="en-GB" smtClean="0"/>
              <a:t>‹#›</a:t>
            </a:fld>
            <a:endParaRPr lang="en-GB"/>
          </a:p>
        </p:txBody>
      </p:sp>
    </p:spTree>
    <p:extLst>
      <p:ext uri="{BB962C8B-B14F-4D97-AF65-F5344CB8AC3E}">
        <p14:creationId xmlns:p14="http://schemas.microsoft.com/office/powerpoint/2010/main" val="3563310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39D0C-DBD1-E71C-E06C-F832563D43D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DE5CB97-BF22-1C85-61BE-CA7A7B3878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11D6C70-58A2-6ACD-1410-E9D064B528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B598A46-40F6-C00C-0C3D-0CB5846BB735}"/>
              </a:ext>
            </a:extLst>
          </p:cNvPr>
          <p:cNvSpPr>
            <a:spLocks noGrp="1"/>
          </p:cNvSpPr>
          <p:nvPr>
            <p:ph type="dt" sz="half" idx="10"/>
          </p:nvPr>
        </p:nvSpPr>
        <p:spPr/>
        <p:txBody>
          <a:bodyPr/>
          <a:lstStyle/>
          <a:p>
            <a:fld id="{0C872FC6-77DF-4AFF-B5C4-4FB98B688AD6}" type="datetimeFigureOut">
              <a:rPr lang="en-GB" smtClean="0"/>
              <a:t>03/07/2024</a:t>
            </a:fld>
            <a:endParaRPr lang="en-GB"/>
          </a:p>
        </p:txBody>
      </p:sp>
      <p:sp>
        <p:nvSpPr>
          <p:cNvPr id="6" name="Footer Placeholder 5">
            <a:extLst>
              <a:ext uri="{FF2B5EF4-FFF2-40B4-BE49-F238E27FC236}">
                <a16:creationId xmlns:a16="http://schemas.microsoft.com/office/drawing/2014/main" id="{CEEEDFC4-1C29-BAE8-6725-F0054C7883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BE0419-AF3B-0389-F51B-60B42BFFDC52}"/>
              </a:ext>
            </a:extLst>
          </p:cNvPr>
          <p:cNvSpPr>
            <a:spLocks noGrp="1"/>
          </p:cNvSpPr>
          <p:nvPr>
            <p:ph type="sldNum" sz="quarter" idx="12"/>
          </p:nvPr>
        </p:nvSpPr>
        <p:spPr/>
        <p:txBody>
          <a:bodyPr/>
          <a:lstStyle/>
          <a:p>
            <a:fld id="{92693CC7-D44A-4657-9F24-228FA2114A23}" type="slidenum">
              <a:rPr lang="en-GB" smtClean="0"/>
              <a:t>‹#›</a:t>
            </a:fld>
            <a:endParaRPr lang="en-GB"/>
          </a:p>
        </p:txBody>
      </p:sp>
    </p:spTree>
    <p:extLst>
      <p:ext uri="{BB962C8B-B14F-4D97-AF65-F5344CB8AC3E}">
        <p14:creationId xmlns:p14="http://schemas.microsoft.com/office/powerpoint/2010/main" val="353896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30470-5E12-92D4-28C8-D341F836B6D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3331250-99F1-E117-9FF8-2A1501513B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90D3BF0-7D6B-C18D-CDE7-62D9473E9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A7F2B35-FE4D-65DB-9590-9CD27DBCCB69}"/>
              </a:ext>
            </a:extLst>
          </p:cNvPr>
          <p:cNvSpPr>
            <a:spLocks noGrp="1"/>
          </p:cNvSpPr>
          <p:nvPr>
            <p:ph type="dt" sz="half" idx="10"/>
          </p:nvPr>
        </p:nvSpPr>
        <p:spPr/>
        <p:txBody>
          <a:bodyPr/>
          <a:lstStyle/>
          <a:p>
            <a:fld id="{0C872FC6-77DF-4AFF-B5C4-4FB98B688AD6}" type="datetimeFigureOut">
              <a:rPr lang="en-GB" smtClean="0"/>
              <a:t>03/07/2024</a:t>
            </a:fld>
            <a:endParaRPr lang="en-GB"/>
          </a:p>
        </p:txBody>
      </p:sp>
      <p:sp>
        <p:nvSpPr>
          <p:cNvPr id="6" name="Footer Placeholder 5">
            <a:extLst>
              <a:ext uri="{FF2B5EF4-FFF2-40B4-BE49-F238E27FC236}">
                <a16:creationId xmlns:a16="http://schemas.microsoft.com/office/drawing/2014/main" id="{2D4256AA-F1C9-F227-9FA5-8F8C9F0C1A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31EB90-B6EE-18A1-2C49-B6E81E3C258E}"/>
              </a:ext>
            </a:extLst>
          </p:cNvPr>
          <p:cNvSpPr>
            <a:spLocks noGrp="1"/>
          </p:cNvSpPr>
          <p:nvPr>
            <p:ph type="sldNum" sz="quarter" idx="12"/>
          </p:nvPr>
        </p:nvSpPr>
        <p:spPr/>
        <p:txBody>
          <a:bodyPr/>
          <a:lstStyle/>
          <a:p>
            <a:fld id="{92693CC7-D44A-4657-9F24-228FA2114A23}" type="slidenum">
              <a:rPr lang="en-GB" smtClean="0"/>
              <a:t>‹#›</a:t>
            </a:fld>
            <a:endParaRPr lang="en-GB"/>
          </a:p>
        </p:txBody>
      </p:sp>
    </p:spTree>
    <p:extLst>
      <p:ext uri="{BB962C8B-B14F-4D97-AF65-F5344CB8AC3E}">
        <p14:creationId xmlns:p14="http://schemas.microsoft.com/office/powerpoint/2010/main" val="2374606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87265F-3D0B-44D5-4B41-6E91D17243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7C79433-68BE-EFB4-F4B1-5BC74B8AEA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4520A59-250D-0114-6EF1-5925762211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C872FC6-77DF-4AFF-B5C4-4FB98B688AD6}" type="datetimeFigureOut">
              <a:rPr lang="en-GB" smtClean="0"/>
              <a:t>03/07/2024</a:t>
            </a:fld>
            <a:endParaRPr lang="en-GB"/>
          </a:p>
        </p:txBody>
      </p:sp>
      <p:sp>
        <p:nvSpPr>
          <p:cNvPr id="5" name="Footer Placeholder 4">
            <a:extLst>
              <a:ext uri="{FF2B5EF4-FFF2-40B4-BE49-F238E27FC236}">
                <a16:creationId xmlns:a16="http://schemas.microsoft.com/office/drawing/2014/main" id="{D754720C-84B4-9A17-8D0C-406E403B8A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67722FC-7C16-10C1-41F4-A3B30051F4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2693CC7-D44A-4657-9F24-228FA2114A23}" type="slidenum">
              <a:rPr lang="en-GB" smtClean="0"/>
              <a:t>‹#›</a:t>
            </a:fld>
            <a:endParaRPr lang="en-GB"/>
          </a:p>
        </p:txBody>
      </p:sp>
    </p:spTree>
    <p:extLst>
      <p:ext uri="{BB962C8B-B14F-4D97-AF65-F5344CB8AC3E}">
        <p14:creationId xmlns:p14="http://schemas.microsoft.com/office/powerpoint/2010/main" val="598796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0499B6D-E30C-6C7E-D5FA-E1E7EF80F1B9}"/>
              </a:ext>
            </a:extLst>
          </p:cNvPr>
          <p:cNvSpPr>
            <a:spLocks noGrp="1"/>
          </p:cNvSpPr>
          <p:nvPr>
            <p:ph type="ctrTitle"/>
          </p:nvPr>
        </p:nvSpPr>
        <p:spPr>
          <a:xfrm>
            <a:off x="1127208" y="857251"/>
            <a:ext cx="4747280" cy="3098061"/>
          </a:xfrm>
        </p:spPr>
        <p:txBody>
          <a:bodyPr anchor="b">
            <a:normAutofit/>
          </a:bodyPr>
          <a:lstStyle/>
          <a:p>
            <a:pPr algn="l"/>
            <a:r>
              <a:rPr lang="en-GB" sz="4800">
                <a:solidFill>
                  <a:srgbClr val="FFFFFF"/>
                </a:solidFill>
              </a:rPr>
              <a:t>The Available Places facility</a:t>
            </a:r>
          </a:p>
        </p:txBody>
      </p:sp>
      <p:sp>
        <p:nvSpPr>
          <p:cNvPr id="27" name="Rectangle 26">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F3183401-F619-C958-71B2-FCED48BB770C}"/>
              </a:ext>
            </a:extLst>
          </p:cNvPr>
          <p:cNvSpPr>
            <a:spLocks noGrp="1"/>
          </p:cNvSpPr>
          <p:nvPr>
            <p:ph type="subTitle" idx="1"/>
          </p:nvPr>
        </p:nvSpPr>
        <p:spPr>
          <a:xfrm>
            <a:off x="1127208" y="4756265"/>
            <a:ext cx="4393278" cy="1244483"/>
          </a:xfrm>
        </p:spPr>
        <p:txBody>
          <a:bodyPr anchor="t">
            <a:normAutofit/>
          </a:bodyPr>
          <a:lstStyle/>
          <a:p>
            <a:pPr algn="l"/>
            <a:r>
              <a:rPr lang="en-GB" dirty="0">
                <a:solidFill>
                  <a:srgbClr val="FFFFFF"/>
                </a:solidFill>
              </a:rPr>
              <a:t>Adding Available Place courses to a CAO application</a:t>
            </a:r>
          </a:p>
        </p:txBody>
      </p:sp>
      <p:sp>
        <p:nvSpPr>
          <p:cNvPr id="29" name="Oval 28">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ack background with a black square&#10;&#10;Description automatically generated with medium confidence">
            <a:extLst>
              <a:ext uri="{FF2B5EF4-FFF2-40B4-BE49-F238E27FC236}">
                <a16:creationId xmlns:a16="http://schemas.microsoft.com/office/drawing/2014/main" id="{D9E56134-2B7D-FFFB-4CA4-9E2D06D74E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0559" y="2469152"/>
            <a:ext cx="3737164" cy="1933982"/>
          </a:xfrm>
          <a:prstGeom prst="rect">
            <a:avLst/>
          </a:prstGeom>
        </p:spPr>
      </p:pic>
    </p:spTree>
    <p:extLst>
      <p:ext uri="{BB962C8B-B14F-4D97-AF65-F5344CB8AC3E}">
        <p14:creationId xmlns:p14="http://schemas.microsoft.com/office/powerpoint/2010/main" val="3671997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E7CD41-AB99-5C49-633E-F75D7DDD2E97}"/>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800" kern="1200" dirty="0">
                <a:solidFill>
                  <a:srgbClr val="FFFFFF"/>
                </a:solidFill>
                <a:latin typeface="+mj-lt"/>
                <a:ea typeface="+mj-ea"/>
                <a:cs typeface="+mj-cs"/>
              </a:rPr>
              <a:t>Course </a:t>
            </a:r>
            <a:r>
              <a:rPr lang="en-US" sz="2800" dirty="0">
                <a:solidFill>
                  <a:srgbClr val="FFFFFF"/>
                </a:solidFill>
              </a:rPr>
              <a:t>Choices section of an a</a:t>
            </a:r>
            <a:r>
              <a:rPr lang="en-US" sz="2800" kern="1200" dirty="0">
                <a:solidFill>
                  <a:srgbClr val="FFFFFF"/>
                </a:solidFill>
                <a:latin typeface="+mj-lt"/>
                <a:ea typeface="+mj-ea"/>
                <a:cs typeface="+mj-cs"/>
              </a:rPr>
              <a:t>pplicant’s account (when Available Places facility opens)</a:t>
            </a:r>
          </a:p>
        </p:txBody>
      </p:sp>
      <p:pic>
        <p:nvPicPr>
          <p:cNvPr id="5" name="Content Placeholder 4" descr="A screenshot of a computer&#10;&#10;Description automatically generated">
            <a:extLst>
              <a:ext uri="{FF2B5EF4-FFF2-40B4-BE49-F238E27FC236}">
                <a16:creationId xmlns:a16="http://schemas.microsoft.com/office/drawing/2014/main" id="{261C7088-7236-D9E6-B96B-6658D80378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73789" y="643466"/>
            <a:ext cx="5387754" cy="5568739"/>
          </a:xfrm>
          <a:prstGeom prst="rect">
            <a:avLst/>
          </a:prstGeom>
        </p:spPr>
      </p:pic>
    </p:spTree>
    <p:extLst>
      <p:ext uri="{BB962C8B-B14F-4D97-AF65-F5344CB8AC3E}">
        <p14:creationId xmlns:p14="http://schemas.microsoft.com/office/powerpoint/2010/main" val="3475932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56A1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E4995D-F2C4-8E95-5EE8-444A4F0E399E}"/>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000" kern="1200">
                <a:solidFill>
                  <a:srgbClr val="FFFFFF"/>
                </a:solidFill>
                <a:latin typeface="+mj-lt"/>
                <a:ea typeface="+mj-ea"/>
                <a:cs typeface="+mj-cs"/>
              </a:rPr>
              <a:t>Instructions that the applicant will see when they click on ‘Add Available Place Course’</a:t>
            </a:r>
          </a:p>
        </p:txBody>
      </p:sp>
      <p:pic>
        <p:nvPicPr>
          <p:cNvPr id="5" name="Content Placeholder 4" descr="A close-up of a document&#10;&#10;Description automatically generated">
            <a:extLst>
              <a:ext uri="{FF2B5EF4-FFF2-40B4-BE49-F238E27FC236}">
                <a16:creationId xmlns:a16="http://schemas.microsoft.com/office/drawing/2014/main" id="{583CDFA9-D89B-0359-F142-A6AD146D185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21942" y="961812"/>
            <a:ext cx="3821514" cy="4930987"/>
          </a:xfrm>
          <a:prstGeom prst="rect">
            <a:avLst/>
          </a:prstGeom>
        </p:spPr>
      </p:pic>
    </p:spTree>
    <p:extLst>
      <p:ext uri="{BB962C8B-B14F-4D97-AF65-F5344CB8AC3E}">
        <p14:creationId xmlns:p14="http://schemas.microsoft.com/office/powerpoint/2010/main" val="1556127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51F17C-D5FB-F150-2C6E-C5966E5EAE4D}"/>
              </a:ext>
            </a:extLst>
          </p:cNvPr>
          <p:cNvSpPr>
            <a:spLocks noGrp="1"/>
          </p:cNvSpPr>
          <p:nvPr>
            <p:ph type="title"/>
          </p:nvPr>
        </p:nvSpPr>
        <p:spPr>
          <a:xfrm>
            <a:off x="1028700" y="1967266"/>
            <a:ext cx="2628900" cy="2547257"/>
          </a:xfrm>
          <a:noFill/>
        </p:spPr>
        <p:txBody>
          <a:bodyPr vert="horz" lIns="91440" tIns="45720" rIns="91440" bIns="45720" rtlCol="0" anchor="ctr">
            <a:normAutofit fontScale="90000"/>
          </a:bodyPr>
          <a:lstStyle/>
          <a:p>
            <a:pPr algn="ctr"/>
            <a:r>
              <a:rPr lang="en-US" sz="2500" kern="1200" dirty="0">
                <a:solidFill>
                  <a:srgbClr val="FFFFFF"/>
                </a:solidFill>
                <a:latin typeface="+mj-lt"/>
                <a:ea typeface="+mj-ea"/>
                <a:cs typeface="+mj-cs"/>
              </a:rPr>
              <a:t>After clicking on ‘Start Available Place Application’ the applicant will see their Existing  Course Choice List. The same process applies for both the Level 8 and Level 7/6 list. </a:t>
            </a:r>
          </a:p>
        </p:txBody>
      </p:sp>
      <p:pic>
        <p:nvPicPr>
          <p:cNvPr id="5" name="Content Placeholder 4" descr="A screen shot of a application&#10;&#10;Description automatically generated">
            <a:extLst>
              <a:ext uri="{FF2B5EF4-FFF2-40B4-BE49-F238E27FC236}">
                <a16:creationId xmlns:a16="http://schemas.microsoft.com/office/drawing/2014/main" id="{5BB11679-09AC-066D-74CD-6C26637552D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7316" y="1224108"/>
            <a:ext cx="6780700" cy="4407455"/>
          </a:xfrm>
          <a:prstGeom prst="rect">
            <a:avLst/>
          </a:prstGeom>
        </p:spPr>
      </p:pic>
    </p:spTree>
    <p:extLst>
      <p:ext uri="{BB962C8B-B14F-4D97-AF65-F5344CB8AC3E}">
        <p14:creationId xmlns:p14="http://schemas.microsoft.com/office/powerpoint/2010/main" val="3756840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276133-B6D9-8528-AD09-362F4ECA45D1}"/>
              </a:ext>
            </a:extLst>
          </p:cNvPr>
          <p:cNvSpPr>
            <a:spLocks noGrp="1"/>
          </p:cNvSpPr>
          <p:nvPr>
            <p:ph type="title"/>
          </p:nvPr>
        </p:nvSpPr>
        <p:spPr>
          <a:xfrm>
            <a:off x="1028700" y="1967266"/>
            <a:ext cx="2628900" cy="2547257"/>
          </a:xfrm>
          <a:noFill/>
        </p:spPr>
        <p:txBody>
          <a:bodyPr vert="horz" lIns="91440" tIns="45720" rIns="91440" bIns="45720" rtlCol="0" anchor="ctr">
            <a:normAutofit fontScale="90000"/>
          </a:bodyPr>
          <a:lstStyle/>
          <a:p>
            <a:pPr algn="ctr"/>
            <a:r>
              <a:rPr lang="en-US" sz="2000" kern="1200" dirty="0">
                <a:solidFill>
                  <a:srgbClr val="FFFFFF"/>
                </a:solidFill>
                <a:latin typeface="+mj-lt"/>
                <a:ea typeface="+mj-ea"/>
                <a:cs typeface="+mj-cs"/>
              </a:rPr>
              <a:t>After clicking on ‘Continue’ the applicant will be brought to the following screen where they can select up to 10 Available place courses – to view courses available for application, click on the ‘Available Place Courses’ tab</a:t>
            </a:r>
          </a:p>
        </p:txBody>
      </p:sp>
      <p:pic>
        <p:nvPicPr>
          <p:cNvPr id="5" name="Content Placeholder 4" descr="A screenshot of a application&#10;&#10;Description automatically generated">
            <a:extLst>
              <a:ext uri="{FF2B5EF4-FFF2-40B4-BE49-F238E27FC236}">
                <a16:creationId xmlns:a16="http://schemas.microsoft.com/office/drawing/2014/main" id="{BEFF16CC-729E-5EFB-AC4A-8E6FCE6E64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08593" y="643466"/>
            <a:ext cx="5318145" cy="5568739"/>
          </a:xfrm>
          <a:prstGeom prst="rect">
            <a:avLst/>
          </a:prstGeom>
        </p:spPr>
      </p:pic>
    </p:spTree>
    <p:extLst>
      <p:ext uri="{BB962C8B-B14F-4D97-AF65-F5344CB8AC3E}">
        <p14:creationId xmlns:p14="http://schemas.microsoft.com/office/powerpoint/2010/main" val="1204861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DE830A6A-33AA-E3C9-163C-EAF885D98147}"/>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1200" kern="1200" dirty="0">
                <a:solidFill>
                  <a:srgbClr val="FFFFFF"/>
                </a:solidFill>
                <a:latin typeface="+mj-lt"/>
                <a:ea typeface="+mj-ea"/>
                <a:cs typeface="+mj-cs"/>
              </a:rPr>
              <a:t>After selecting Available Place courses and clicking on ‘Continue’, the applicant will be asked where they want to insert each of the Available Place courses indicated in the previous step. The Available Place course insertion is dealt with on a course-by-course basis. </a:t>
            </a:r>
          </a:p>
        </p:txBody>
      </p:sp>
      <p:pic>
        <p:nvPicPr>
          <p:cNvPr id="5" name="Content Placeholder 4" descr="A screenshot of a computer&#10;&#10;Description automatically generated">
            <a:extLst>
              <a:ext uri="{FF2B5EF4-FFF2-40B4-BE49-F238E27FC236}">
                <a16:creationId xmlns:a16="http://schemas.microsoft.com/office/drawing/2014/main" id="{D5E9C253-9671-A379-7189-BFE7BAC57F1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42961" y="0"/>
            <a:ext cx="4713401" cy="6858000"/>
          </a:xfrm>
          <a:prstGeom prst="rect">
            <a:avLst/>
          </a:prstGeom>
        </p:spPr>
      </p:pic>
    </p:spTree>
    <p:extLst>
      <p:ext uri="{BB962C8B-B14F-4D97-AF65-F5344CB8AC3E}">
        <p14:creationId xmlns:p14="http://schemas.microsoft.com/office/powerpoint/2010/main" val="460386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3CAC58-69E1-87CB-CB1E-CC6D58AE06A8}"/>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000" kern="1200">
                <a:solidFill>
                  <a:srgbClr val="FFFFFF"/>
                </a:solidFill>
                <a:latin typeface="+mj-lt"/>
                <a:ea typeface="+mj-ea"/>
                <a:cs typeface="+mj-cs"/>
              </a:rPr>
              <a:t>After the applicant has inserted the Available Place courses into the relevant positions and clicked on ‘Submit to CAO’ the following ‘Check Screen’ will appear. </a:t>
            </a:r>
          </a:p>
        </p:txBody>
      </p:sp>
      <p:pic>
        <p:nvPicPr>
          <p:cNvPr id="5" name="Content Placeholder 4" descr="A screenshot of a application&#10;&#10;Description automatically generated">
            <a:extLst>
              <a:ext uri="{FF2B5EF4-FFF2-40B4-BE49-F238E27FC236}">
                <a16:creationId xmlns:a16="http://schemas.microsoft.com/office/drawing/2014/main" id="{3276F024-49F5-04A1-65B2-3297A13DF5C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7316" y="1012211"/>
            <a:ext cx="6780700" cy="4831248"/>
          </a:xfrm>
          <a:prstGeom prst="rect">
            <a:avLst/>
          </a:prstGeom>
        </p:spPr>
      </p:pic>
      <p:sp>
        <p:nvSpPr>
          <p:cNvPr id="6" name="TextBox 5">
            <a:extLst>
              <a:ext uri="{FF2B5EF4-FFF2-40B4-BE49-F238E27FC236}">
                <a16:creationId xmlns:a16="http://schemas.microsoft.com/office/drawing/2014/main" id="{A2D46C59-BFB1-3F13-A976-A98B843DD775}"/>
              </a:ext>
            </a:extLst>
          </p:cNvPr>
          <p:cNvSpPr txBox="1"/>
          <p:nvPr/>
        </p:nvSpPr>
        <p:spPr>
          <a:xfrm>
            <a:off x="717422" y="5229922"/>
            <a:ext cx="3876880" cy="1200329"/>
          </a:xfrm>
          <a:prstGeom prst="rect">
            <a:avLst/>
          </a:prstGeom>
          <a:noFill/>
        </p:spPr>
        <p:txBody>
          <a:bodyPr wrap="square" rtlCol="0">
            <a:spAutoFit/>
          </a:bodyPr>
          <a:lstStyle/>
          <a:p>
            <a:r>
              <a:rPr lang="en-GB" dirty="0"/>
              <a:t>If the applicant is happy with the position of the courses, they should click on ‘Submit to CAO’ to complete the Available Places application</a:t>
            </a:r>
          </a:p>
        </p:txBody>
      </p:sp>
    </p:spTree>
    <p:extLst>
      <p:ext uri="{BB962C8B-B14F-4D97-AF65-F5344CB8AC3E}">
        <p14:creationId xmlns:p14="http://schemas.microsoft.com/office/powerpoint/2010/main" val="3876471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B97139-34F9-5CF3-F4EC-8F5FD499530D}"/>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1700" kern="1200" dirty="0">
                <a:solidFill>
                  <a:srgbClr val="FFFFFF"/>
                </a:solidFill>
                <a:latin typeface="+mj-lt"/>
                <a:ea typeface="+mj-ea"/>
                <a:cs typeface="+mj-cs"/>
              </a:rPr>
              <a:t>After clicking on ‘Submit to CAO’ the following screen will appear. If the applicant is unhappy with their lis</a:t>
            </a:r>
            <a:r>
              <a:rPr lang="en-US" sz="1700" dirty="0">
                <a:solidFill>
                  <a:srgbClr val="FFFFFF"/>
                </a:solidFill>
              </a:rPr>
              <a:t>t,</a:t>
            </a:r>
            <a:r>
              <a:rPr lang="en-US" sz="1700" kern="1200" dirty="0">
                <a:solidFill>
                  <a:srgbClr val="FFFFFF"/>
                </a:solidFill>
                <a:latin typeface="+mj-lt"/>
                <a:ea typeface="+mj-ea"/>
                <a:cs typeface="+mj-cs"/>
              </a:rPr>
              <a:t> they can repeat the steps (if the Available Places facility is still available)</a:t>
            </a:r>
          </a:p>
        </p:txBody>
      </p:sp>
      <p:pic>
        <p:nvPicPr>
          <p:cNvPr id="5" name="Content Placeholder 4" descr="A screenshot of a computer screen&#10;&#10;Description automatically generated">
            <a:extLst>
              <a:ext uri="{FF2B5EF4-FFF2-40B4-BE49-F238E27FC236}">
                <a16:creationId xmlns:a16="http://schemas.microsoft.com/office/drawing/2014/main" id="{40EE9159-2674-7B69-4D72-A24135DD1C5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73789" y="643466"/>
            <a:ext cx="5387754" cy="5568739"/>
          </a:xfrm>
          <a:prstGeom prst="rect">
            <a:avLst/>
          </a:prstGeom>
        </p:spPr>
      </p:pic>
    </p:spTree>
    <p:extLst>
      <p:ext uri="{BB962C8B-B14F-4D97-AF65-F5344CB8AC3E}">
        <p14:creationId xmlns:p14="http://schemas.microsoft.com/office/powerpoint/2010/main" val="1507227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descr="A close-up of a blue ribbon&#10;&#10;Description automatically generated">
            <a:extLst>
              <a:ext uri="{FF2B5EF4-FFF2-40B4-BE49-F238E27FC236}">
                <a16:creationId xmlns:a16="http://schemas.microsoft.com/office/drawing/2014/main" id="{A2C06EAB-0161-4C14-DD72-B538243D9FA2}"/>
              </a:ext>
            </a:extLst>
          </p:cNvPr>
          <p:cNvPicPr>
            <a:picLocks noChangeAspect="1"/>
          </p:cNvPicPr>
          <p:nvPr/>
        </p:nvPicPr>
        <p:blipFill rotWithShape="1">
          <a:blip r:embed="rId2">
            <a:duotone>
              <a:prstClr val="black"/>
              <a:schemeClr val="tx2">
                <a:tint val="45000"/>
                <a:satMod val="400000"/>
              </a:schemeClr>
            </a:duotone>
            <a:alphaModFix amt="25000"/>
          </a:blip>
          <a:srcRect b="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id="{8982C5FC-8AFF-529E-DCBB-B2D68ABE8B22}"/>
              </a:ext>
            </a:extLst>
          </p:cNvPr>
          <p:cNvSpPr>
            <a:spLocks noGrp="1"/>
          </p:cNvSpPr>
          <p:nvPr>
            <p:ph type="title"/>
          </p:nvPr>
        </p:nvSpPr>
        <p:spPr>
          <a:xfrm>
            <a:off x="838200" y="365125"/>
            <a:ext cx="10515600" cy="1325563"/>
          </a:xfrm>
        </p:spPr>
        <p:txBody>
          <a:bodyPr>
            <a:normAutofit/>
          </a:bodyPr>
          <a:lstStyle/>
          <a:p>
            <a:r>
              <a:rPr lang="en-GB" dirty="0"/>
              <a:t>Remember:</a:t>
            </a:r>
          </a:p>
        </p:txBody>
      </p:sp>
      <p:graphicFrame>
        <p:nvGraphicFramePr>
          <p:cNvPr id="19" name="TextBox 4">
            <a:extLst>
              <a:ext uri="{FF2B5EF4-FFF2-40B4-BE49-F238E27FC236}">
                <a16:creationId xmlns:a16="http://schemas.microsoft.com/office/drawing/2014/main" id="{E655E041-B69E-15A0-C664-B73BF8A71B54}"/>
              </a:ext>
            </a:extLst>
          </p:cNvPr>
          <p:cNvGraphicFramePr/>
          <p:nvPr>
            <p:extLst>
              <p:ext uri="{D42A27DB-BD31-4B8C-83A1-F6EECF244321}">
                <p14:modId xmlns:p14="http://schemas.microsoft.com/office/powerpoint/2010/main" val="13313444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988346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285</TotalTime>
  <Words>475</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The Available Places facility</vt:lpstr>
      <vt:lpstr>Course Choices section of an applicant’s account (when Available Places facility opens)</vt:lpstr>
      <vt:lpstr>Instructions that the applicant will see when they click on ‘Add Available Place Course’</vt:lpstr>
      <vt:lpstr>After clicking on ‘Start Available Place Application’ the applicant will see their Existing  Course Choice List. The same process applies for both the Level 8 and Level 7/6 list. </vt:lpstr>
      <vt:lpstr>After clicking on ‘Continue’ the applicant will be brought to the following screen where they can select up to 10 Available place courses – to view courses available for application, click on the ‘Available Place Courses’ tab</vt:lpstr>
      <vt:lpstr>After selecting Available Place courses and clicking on ‘Continue’, the applicant will be asked where they want to insert each of the Available Place courses indicated in the previous step. The Available Place course insertion is dealt with on a course-by-course basis. </vt:lpstr>
      <vt:lpstr>After the applicant has inserted the Available Place courses into the relevant positions and clicked on ‘Submit to CAO’ the following ‘Check Screen’ will appear. </vt:lpstr>
      <vt:lpstr>After clicking on ‘Submit to CAO’ the following screen will appear. If the applicant is unhappy with their list, they can repeat the steps (if the Available Places facility is still available)</vt:lpstr>
      <vt:lpstr>Remember: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Eileen Keleghan</dc:creator>
  <cp:lastModifiedBy>Eileen Keleghan</cp:lastModifiedBy>
  <cp:revision>2</cp:revision>
  <dcterms:created xsi:type="dcterms:W3CDTF">2024-07-03T11:41:49Z</dcterms:created>
  <dcterms:modified xsi:type="dcterms:W3CDTF">2024-07-03T16:27:20Z</dcterms:modified>
</cp:coreProperties>
</file>